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2"/>
  </p:handoutMasterIdLst>
  <p:sldIdLst>
    <p:sldId id="3163" r:id="rId3"/>
    <p:sldId id="3239" r:id="rId5"/>
    <p:sldId id="3238" r:id="rId6"/>
    <p:sldId id="3240" r:id="rId7"/>
    <p:sldId id="3165" r:id="rId8"/>
    <p:sldId id="3241" r:id="rId9"/>
    <p:sldId id="3092" r:id="rId10"/>
    <p:sldId id="3242" r:id="rId11"/>
    <p:sldId id="3243" r:id="rId12"/>
    <p:sldId id="3244" r:id="rId13"/>
    <p:sldId id="3245" r:id="rId14"/>
    <p:sldId id="3246" r:id="rId15"/>
    <p:sldId id="3247" r:id="rId16"/>
    <p:sldId id="3248" r:id="rId17"/>
    <p:sldId id="3249" r:id="rId18"/>
    <p:sldId id="3250" r:id="rId19"/>
    <p:sldId id="3251" r:id="rId20"/>
    <p:sldId id="3252" r:id="rId21"/>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A52"/>
    <a:srgbClr val="0FC7D3"/>
    <a:srgbClr val="6B1686"/>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100" d="100"/>
          <a:sy n="100" d="100"/>
        </p:scale>
        <p:origin x="-72" y="216"/>
      </p:cViewPr>
      <p:guideLst>
        <p:guide orient="horz" pos="321"/>
        <p:guide orient="horz" pos="4186"/>
        <p:guide pos="4044"/>
        <p:guide pos="555"/>
        <p:guide pos="7588"/>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575" y="688"/>
            <a:ext cx="12855600" cy="723127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1" cstate="print"/>
            <a:srcRect/>
            <a:stretch>
              <a:fillRect/>
            </a:stretch>
          </a:blipFill>
          <a:ln w="0">
            <a:noFill/>
            <a:prstDash val="solid"/>
            <a:miter lim="800000"/>
          </a:ln>
        </p:spPr>
        <p:txBody>
          <a:bodyPr vert="horz" wrap="square" lIns="128573" tIns="64286" rIns="128573" bIns="64286" numCol="1" anchor="t" anchorCtr="0" compatLnSpc="1"/>
          <a:lstStyle/>
          <a:p>
            <a:endParaRPr lang="zh-CN" altLang="en-US" sz="2000"/>
          </a:p>
        </p:txBody>
      </p:sp>
      <p:sp>
        <p:nvSpPr>
          <p:cNvPr id="5" name="矩形 4"/>
          <p:cNvSpPr/>
          <p:nvPr/>
        </p:nvSpPr>
        <p:spPr>
          <a:xfrm>
            <a:off x="0" y="5344517"/>
            <a:ext cx="12858750" cy="1888133"/>
          </a:xfrm>
          <a:prstGeom prst="rect">
            <a:avLst/>
          </a:prstGeom>
          <a:solidFill>
            <a:srgbClr val="0FC7D3">
              <a:alpha val="5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452711" y="5632549"/>
            <a:ext cx="4968551" cy="738505"/>
          </a:xfrm>
          <a:prstGeom prst="rect">
            <a:avLst/>
          </a:prstGeom>
          <a:noFill/>
          <a:ln>
            <a:noFill/>
          </a:ln>
        </p:spPr>
        <p:txBody>
          <a:bodyPr wrap="square" lIns="0" tIns="0" rIns="0" bIns="0">
            <a:spAutoFit/>
          </a:bodyPr>
          <a:lstStyle>
            <a:lvl1pPr>
              <a:spcBef>
                <a:spcPct val="20000"/>
              </a:spcBef>
              <a:buFont typeface="Arial" panose="020B060402020209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9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9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dirty="0">
                <a:effectLst>
                  <a:outerShdw blurRad="38100" dist="38100" dir="2700000" algn="tl">
                    <a:srgbClr val="000000">
                      <a:alpha val="43137"/>
                    </a:srgbClr>
                  </a:outerShdw>
                </a:effectLst>
                <a:cs typeface="Arial" panose="020B0604020202090204" pitchFamily="34" charset="0"/>
              </a:rPr>
              <a:t>视频技术</a:t>
            </a:r>
            <a:endParaRPr lang="zh-CN" altLang="en-US" sz="4800" b="1" dirty="0">
              <a:effectLst>
                <a:outerShdw blurRad="38100" dist="38100" dir="2700000" algn="tl">
                  <a:srgbClr val="000000">
                    <a:alpha val="43137"/>
                  </a:srgbClr>
                </a:outerShdw>
              </a:effectLst>
              <a:cs typeface="Arial" panose="020B0604020202090204" pitchFamily="34" charset="0"/>
            </a:endParaRPr>
          </a:p>
        </p:txBody>
      </p:sp>
      <p:sp>
        <p:nvSpPr>
          <p:cNvPr id="8" name="矩形 259"/>
          <p:cNvSpPr>
            <a:spLocks noChangeArrowheads="1"/>
          </p:cNvSpPr>
          <p:nvPr/>
        </p:nvSpPr>
        <p:spPr bwMode="auto">
          <a:xfrm>
            <a:off x="1244600" y="6496685"/>
            <a:ext cx="2784475" cy="368935"/>
          </a:xfrm>
          <a:prstGeom prst="rect">
            <a:avLst/>
          </a:prstGeom>
          <a:noFill/>
          <a:ln>
            <a:noFill/>
          </a:ln>
        </p:spPr>
        <p:txBody>
          <a:bodyPr wrap="square" lIns="0" tIns="0" rIns="0" bIns="0">
            <a:spAutoFit/>
          </a:bodyPr>
          <a:lstStyle>
            <a:lvl1pPr>
              <a:spcBef>
                <a:spcPct val="20000"/>
              </a:spcBef>
              <a:buFont typeface="Arial" panose="020B060402020209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9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9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effectLst>
                  <a:outerShdw blurRad="38100" dist="38100" dir="2700000" algn="tl">
                    <a:srgbClr val="000000">
                      <a:alpha val="43137"/>
                    </a:srgbClr>
                  </a:outerShdw>
                </a:effectLst>
                <a:cs typeface="Arial" panose="020B0604020202090204" pitchFamily="34" charset="0"/>
              </a:rPr>
              <a:t>          </a:t>
            </a:r>
            <a:r>
              <a:rPr sz="2400" dirty="0">
                <a:solidFill>
                  <a:schemeClr val="accent4"/>
                </a:solidFill>
                <a:effectLst>
                  <a:outerShdw blurRad="38100" dist="38100" dir="2700000" algn="tl">
                    <a:srgbClr val="000000">
                      <a:alpha val="43137"/>
                    </a:srgbClr>
                  </a:outerShdw>
                </a:effectLst>
                <a:cs typeface="Arial" panose="020B0604020202090204" pitchFamily="34" charset="0"/>
              </a:rPr>
              <a:t>第十章 </a:t>
            </a:r>
            <a:endParaRPr sz="2400" dirty="0">
              <a:solidFill>
                <a:schemeClr val="accent4"/>
              </a:solidFill>
              <a:effectLst>
                <a:outerShdw blurRad="38100" dist="38100" dir="2700000" algn="tl">
                  <a:srgbClr val="000000">
                    <a:alpha val="43137"/>
                  </a:srgbClr>
                </a:outerShdw>
              </a:effectLst>
              <a:cs typeface="Arial" panose="020B060402020209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8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21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6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8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778000" cy="307340"/>
          </a:xfrm>
          <a:prstGeom prst="rect">
            <a:avLst/>
          </a:prstGeom>
          <a:noFill/>
        </p:spPr>
        <p:txBody>
          <a:bodyPr wrap="none" lIns="0" tIns="0" rIns="0" bIns="0" rtlCol="0">
            <a:spAutoFit/>
          </a:bodyPr>
          <a:lstStyle/>
          <a:p>
            <a:pPr algn="l" defTabSz="964565"/>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二、制式与帧率</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2" name="文本框 1"/>
          <p:cNvSpPr txBox="1"/>
          <p:nvPr/>
        </p:nvSpPr>
        <p:spPr>
          <a:xfrm>
            <a:off x="1244600" y="736600"/>
            <a:ext cx="10434955" cy="590804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在以往的电视信号中有两种常见的制式，分别是PAL和NTSC。简要来说PAL电视标准，每秒25帧，电视扫描线为625线，奇场在前，偶场在后，标准的数字化PAL电视标准分辨率为720*576, 24比特的色彩位深，画面的宽高比为4：3, PAL电视标准用于中国、欧洲等国家和地区。NTSC电视标准，每秒29.97帧，电视扫描线为525线，偶场在前，奇场在后，标准的数字化NTSC电视标准分辨率为720*486, 24比特的色彩位深，画面的宽高比为4：3。NTSC电视标准用于美国、日本、加拿大、墨西哥等国家和地区。此外两者的了另一个重要差别是PAL在图像色彩误差上优于NTSC。</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但是如今在主流传播平台和摄制规格上，这两者更多的以帧率为主要区分。比如在主流微单相机中NTSC制式下，可选择的视频录制帧率主要为29.97帧/秒和59.94帧/秒，可对应60HZ的交流电灯光频闪。而在PAL制式下，可选择的视频录制帧率为25帧/秒和50帧/秒，可对应50HZ的交流电灯光频闪。所以在如今的实际操作中，我们选择视频制式更多的是考虑帧率以及应对夜间拍摄地灯光频闪。</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上文提到的帧率指的是以帧为单位的图像连续出现在显示器上的频率。帧率同样适用于描述拍摄系统。比如常见的电影帧率24帧/秒指的是每秒钟有24张图片连续播放。一般来说帧率越高拍摄的画面愈加流畅，帧率越低则会显得卡顿。比如《比利林恩的中场战事》与《双子杀手》这两部电影使用4K120帧的极高帧率拍摄而成，其流畅性远超普通电影的24帧/秒。</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微单与准专业电影机中4K120帧这种极高的录制规格还难以出现，在高帧率上通常要牺牲画面的精细程度。例如目前主流微单4K录制的帧率主要集中在24帧/秒到30帧/秒，仅有少量微单的4K录制帧率可以达到60帧/秒，但是这种较高帧率会带来录制画幅的裁剪，降低了传感器的成像面积。同时还可能会使原本低帧率的超采样画面变成点对点采样，这会导致噪点的增多与画面细节的下降。如果想选择更高帧率的录制规格比如120帧/秒、180帧/秒、240帧/秒，此时分辨率会由4K下降到1080p。以目前的相机半导体工艺与机身散热设计还有影像处理器的计算能力，还难以在较为廉价的摄制系统里实现高分辨率与高帧率的共存。</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6"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03</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4605796" y="3832374"/>
              <a:ext cx="2697813"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格式、编码、压缩与码流</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3302000" cy="307340"/>
          </a:xfrm>
          <a:prstGeom prst="rect">
            <a:avLst/>
          </a:prstGeom>
          <a:noFill/>
        </p:spPr>
        <p:txBody>
          <a:bodyPr wrap="none" lIns="0" tIns="0" rIns="0" bIns="0" rtlCol="0">
            <a:spAutoFit/>
          </a:bodyPr>
          <a:lstStyle/>
          <a:p>
            <a:pPr algn="l" defTabSz="964565"/>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三、格式、编码、压缩与码流</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2" name="文本框 1"/>
          <p:cNvSpPr txBox="1"/>
          <p:nvPr/>
        </p:nvSpPr>
        <p:spPr>
          <a:xfrm>
            <a:off x="1244600" y="736600"/>
            <a:ext cx="10434955" cy="4799965"/>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微单的录制格式中有两种最常见的格式MP4和MOV。这两种视频格式属于视频的封装格式，它们是常见的多媒体容器格式，可以封装多种编码格式的音视频文件。比如你可以将一段后缀为.mp3的音频文件封装进MP4格式的视频，可以在视频播放软件中正常播放声音。但是因为没有装入视频文件，所以不会显示画面。</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常见的录制编码中最常见的选择有两种：H.264/AVC与H.265/HEVC。这两者的差别主要是同样的画质，H.265的存储空间在理论上比H.264要少50%。如果存储空间一样大，在一样的码率下H.265的画质细节理论上比H.264要高30%到40%。在微单相机中可以录制10bit位深的机型多用H.265来记录10bit视频，而用H.264记录8bit视频。这并非H.264不能编码10bit视频，而是综合考虑了解码的算力要求以及编码的压缩率才做的选择。H.264应用的时间更久、使用范围更加广泛、压缩率低于H.265，同时解码的计算能力要求也低于H.265，所以在能使用H.264的时候推荐大家使用H.264，以降低剪辑时对电脑性能的要求。但是在拍摄10bit视频时，因为色深大了4倍，所以使用压缩率更高的H.265可以保证视频数据量不至于过大。</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常见设置器材中有两种可选择的压缩方式：帧间压缩与帧内压缩。帧内压缩(Intraframe compression),仅考虑本帧的数据而不考虑相邻帧之间的冗余信息,达不到很高的压缩比。帧间压缩(Interframe compression),是基于许多视频或动画的连续前后两帧具有很大的相关性(即连续的视频其相邻帧之间具有冗余信息)的特点来实现的.通过比较时间轴上不同帧之间的数据实施压缩,进一步提高压缩比。</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3302000" cy="307340"/>
          </a:xfrm>
          <a:prstGeom prst="rect">
            <a:avLst/>
          </a:prstGeom>
          <a:noFill/>
        </p:spPr>
        <p:txBody>
          <a:bodyPr wrap="none" lIns="0" tIns="0" rIns="0" bIns="0" rtlCol="0">
            <a:spAutoFit/>
          </a:bodyPr>
          <a:lstStyle/>
          <a:p>
            <a:pPr defTabSz="964565"/>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三、格式、编码、压缩与码流</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pic>
        <p:nvPicPr>
          <p:cNvPr id="3" name="图片 1" descr="10-4"/>
          <p:cNvPicPr>
            <a:picLocks noChangeAspect="1"/>
          </p:cNvPicPr>
          <p:nvPr/>
        </p:nvPicPr>
        <p:blipFill>
          <a:blip r:embed="rId1"/>
          <a:stretch>
            <a:fillRect/>
          </a:stretch>
        </p:blipFill>
        <p:spPr>
          <a:xfrm>
            <a:off x="1676400" y="1024255"/>
            <a:ext cx="9161780" cy="2734310"/>
          </a:xfrm>
          <a:prstGeom prst="rect">
            <a:avLst/>
          </a:prstGeom>
        </p:spPr>
      </p:pic>
      <p:sp>
        <p:nvSpPr>
          <p:cNvPr id="100" name="文本框 99"/>
          <p:cNvSpPr txBox="1"/>
          <p:nvPr/>
        </p:nvSpPr>
        <p:spPr>
          <a:xfrm>
            <a:off x="3693160" y="3760470"/>
            <a:ext cx="5080000" cy="252730"/>
          </a:xfrm>
          <a:prstGeom prst="rect">
            <a:avLst/>
          </a:prstGeom>
          <a:noFill/>
          <a:ln w="9525">
            <a:noFill/>
          </a:ln>
        </p:spPr>
        <p:txBody>
          <a:bodyPr>
            <a:spAutoFit/>
          </a:bodyPr>
          <a:p>
            <a:pPr marL="0" indent="266700" algn="ctr"/>
            <a:r>
              <a:rPr lang="zh-CN" sz="1050" b="0">
                <a:ea typeface="宋体" panose="02010600030101010101" pitchFamily="2" charset="-122"/>
              </a:rPr>
              <a:t>图10-3-1 左侧为帧内压缩右侧为帧间压缩</a:t>
            </a:r>
            <a:endParaRPr lang="zh-CN" altLang="en-US"/>
          </a:p>
        </p:txBody>
      </p:sp>
      <p:graphicFrame>
        <p:nvGraphicFramePr>
          <p:cNvPr id="5" name="表格 4"/>
          <p:cNvGraphicFramePr/>
          <p:nvPr/>
        </p:nvGraphicFramePr>
        <p:xfrm>
          <a:off x="3889375" y="33769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7" name="文本框 6"/>
          <p:cNvSpPr txBox="1"/>
          <p:nvPr/>
        </p:nvSpPr>
        <p:spPr>
          <a:xfrm>
            <a:off x="1711325" y="4551680"/>
            <a:ext cx="9254490" cy="1383665"/>
          </a:xfrm>
          <a:prstGeom prst="rect">
            <a:avLst/>
          </a:prstGeom>
          <a:noFill/>
        </p:spPr>
        <p:txBody>
          <a:bodyPr wrap="square" rtlCol="0">
            <a:spAutoFit/>
          </a:bodyPr>
          <a:p>
            <a:pPr indent="457200" eaLnBrk="1" latinLnBrk="0" hangingPunct="1"/>
            <a:r>
              <a:rPr lang="zh-CN" altLang="en-US" sz="1400">
                <a:latin typeface="微软雅黑" panose="020B0503020204020204" pitchFamily="34" charset="-122"/>
                <a:ea typeface="微软雅黑" panose="020B0503020204020204" pitchFamily="34" charset="-122"/>
                <a:cs typeface="微软雅黑" panose="020B0503020204020204" pitchFamily="34" charset="-122"/>
              </a:rPr>
              <a:t>这两种压缩方式的主要差异是帧内压缩的压缩比较低，文件数据量较大，对突然运动的高速物体时有更清晰的画质。帧间压缩的压缩比较高，文件数据量较小，压缩突然运动的高速物体时画质比帧内压缩要更差。</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latin typeface="微软雅黑" panose="020B0503020204020204" pitchFamily="34" charset="-122"/>
                <a:ea typeface="微软雅黑" panose="020B0503020204020204" pitchFamily="34" charset="-122"/>
                <a:cs typeface="微软雅黑" panose="020B0503020204020204" pitchFamily="34" charset="-122"/>
              </a:rPr>
              <a:t>压缩方式主要会影响码率的高低，而码率在一定程度上也决定了视频的文件大小。视频码率就是数据传输时单位时间传送的数据位数，一般摄制器材内所用单位是mbps即兆位每秒。同样的视频分辨率与帧率，如果码率越高，精度就越高，处理出来的文件就越接近原始文件。但是文件体积与码率是成正比的，所以几乎所有的编码格式重视的都是如何用最低的码率达到最少的失真。</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3434"/>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04</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177366" y="3832374"/>
              <a:ext cx="1554672"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高宽容度视频</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4555" y="16510"/>
            <a:ext cx="3418205" cy="615315"/>
          </a:xfrm>
          <a:prstGeom prst="rect">
            <a:avLst/>
          </a:prstGeom>
          <a:noFill/>
        </p:spPr>
        <p:txBody>
          <a:bodyPr wrap="square" lIns="0" tIns="0" rIns="0" bIns="0" rtlCol="0">
            <a:spAutoFit/>
          </a:bodyPr>
          <a:lstStyle/>
          <a:p>
            <a:pPr defTabSz="964565"/>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a:p>
            <a:pPr defTabSz="964565"/>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四、高宽容度视频</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2" name="文本框 1"/>
          <p:cNvSpPr txBox="1"/>
          <p:nvPr/>
        </p:nvSpPr>
        <p:spPr>
          <a:xfrm>
            <a:off x="1244600" y="736600"/>
            <a:ext cx="10434955" cy="258445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探讨如何拍摄高宽容度视频之前，要明确什么是宽容度。宽容度指的是所拍摄视频文件中所能记录最暗与最亮的亮度范围。虽然摄影机的硬件系统是拍摄视频宽容度高低的决定性因素，但是如果使用了错误的设置并不能得到最佳的素材。要想充分发挥硬件的宽容度，目前在摄影机系统里通常有三种录制选项：RAW、Log、HLG。</a:t>
            </a:r>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在探讨这些录制规格之前，首先我们要了解几个概念。色深（Color Depth）亦可称为色位深度，是用 bit 数来表示数码影像色彩数目的单位。色深用 2 的幂指数来表示，bit 数愈高，色深值便愈高，影像所能表现的色彩也愈多。在后期中可调性越大。比如常见</a:t>
            </a:r>
            <a:r>
              <a:rPr lang="zh-CN" altLang="en-US" sz="18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的8bit位深指的是视频文件的色彩过渡数量为28共有256级，10bit视频则为210共有1024级。</a:t>
            </a:r>
            <a:endParaRPr lang="zh-CN" altLang="en-US"/>
          </a:p>
          <a:p>
            <a:pPr indent="457200" eaLnBrk="1" latinLnBrk="0" hangingPunct="1"/>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p:nvPr/>
        </p:nvPicPr>
        <p:blipFill>
          <a:blip r:embed="rId1"/>
          <a:stretch>
            <a:fillRect/>
          </a:stretch>
        </p:blipFill>
        <p:spPr>
          <a:xfrm>
            <a:off x="6861175" y="2824480"/>
            <a:ext cx="5273040" cy="1592580"/>
          </a:xfrm>
          <a:prstGeom prst="rect">
            <a:avLst/>
          </a:prstGeom>
          <a:noFill/>
          <a:ln w="9525">
            <a:noFill/>
          </a:ln>
        </p:spPr>
      </p:pic>
      <p:graphicFrame>
        <p:nvGraphicFramePr>
          <p:cNvPr id="9" name="表格 8"/>
          <p:cNvGraphicFramePr/>
          <p:nvPr/>
        </p:nvGraphicFramePr>
        <p:xfrm>
          <a:off x="1388745" y="166116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2" name="文本框 11"/>
          <p:cNvSpPr txBox="1"/>
          <p:nvPr/>
        </p:nvSpPr>
        <p:spPr>
          <a:xfrm>
            <a:off x="8318500" y="4624705"/>
            <a:ext cx="3361055" cy="368300"/>
          </a:xfrm>
          <a:prstGeom prst="rect">
            <a:avLst/>
          </a:prstGeom>
          <a:noFill/>
        </p:spPr>
        <p:txBody>
          <a:bodyPr wrap="square" rtlCol="0">
            <a:spAutoFit/>
          </a:bodyPr>
          <a:p>
            <a:r>
              <a:rPr lang="zh-CN" altLang="en-US"/>
              <a:t>图10-4-1 色彩采样示意图</a:t>
            </a:r>
            <a:endParaRPr lang="zh-CN" altLang="en-US"/>
          </a:p>
        </p:txBody>
      </p:sp>
      <p:sp>
        <p:nvSpPr>
          <p:cNvPr id="13" name="文本框 12"/>
          <p:cNvSpPr txBox="1"/>
          <p:nvPr/>
        </p:nvSpPr>
        <p:spPr>
          <a:xfrm>
            <a:off x="1244600" y="2752090"/>
            <a:ext cx="5923915" cy="4523105"/>
          </a:xfrm>
          <a:prstGeom prst="rect">
            <a:avLst/>
          </a:prstGeom>
          <a:noFill/>
        </p:spPr>
        <p:txBody>
          <a:bodyPr wrap="square" rtlCol="0">
            <a:spAutoFit/>
          </a:bodyPr>
          <a:p>
            <a:pPr indent="457200" algn="l"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色彩采样（Chroma Sampling）是一种对图片进行压缩的方法。图片的信息可以分为亮度信息（luminance information）和色彩信息（color information）。亮度信息传达了图片的大部分信息，一部黑白电影相较于彩色电影而言并不会丢失多少细节。色彩信息虽然重要，但是人的视觉对亮度更加敏感，而对于色彩相对而言没有那么敏感。色彩采样法可以在保留亮度信息的基础上减少色彩的信息，以此来起到压缩图片尺寸的效果。常见的视频采样有三种：4:4:4、4:2:2、4:2:0。4：4：4的采样为每一个像素均采集色彩信息，拥有最佳的色彩保留，最适合后期，但是记录的数据量也最大。4:2:2是折中的选择，采集的色彩信息虽然少于4:4:4，在后期中与4:4:4相比也略有差距，但是做到了肉眼观感上的“无损”。4:2:0采集的色彩信息最少，主要用于一些不需要调色或者轻度调色的视频录制，如果在后期中调色范围较大很容易产生严重的色阶断裂。</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4555" y="16510"/>
            <a:ext cx="3418205" cy="615315"/>
          </a:xfrm>
          <a:prstGeom prst="rect">
            <a:avLst/>
          </a:prstGeom>
          <a:noFill/>
        </p:spPr>
        <p:txBody>
          <a:bodyPr wrap="square" lIns="0" tIns="0" rIns="0" bIns="0" rtlCol="0">
            <a:spAutoFit/>
          </a:bodyPr>
          <a:lstStyle/>
          <a:p>
            <a:pPr defTabSz="964565"/>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a:p>
            <a:pPr defTabSz="964565"/>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四、高宽容度视频</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graphicFrame>
        <p:nvGraphicFramePr>
          <p:cNvPr id="9" name="表格 8"/>
          <p:cNvGraphicFramePr/>
          <p:nvPr/>
        </p:nvGraphicFramePr>
        <p:xfrm>
          <a:off x="1388745" y="166116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3" name="图片 7" descr="10-6"/>
          <p:cNvPicPr>
            <a:picLocks noChangeAspect="1"/>
          </p:cNvPicPr>
          <p:nvPr/>
        </p:nvPicPr>
        <p:blipFill>
          <a:blip r:embed="rId1"/>
          <a:stretch>
            <a:fillRect/>
          </a:stretch>
        </p:blipFill>
        <p:spPr>
          <a:xfrm>
            <a:off x="1964373" y="989648"/>
            <a:ext cx="3874135" cy="2999105"/>
          </a:xfrm>
          <a:prstGeom prst="rect">
            <a:avLst/>
          </a:prstGeom>
        </p:spPr>
      </p:pic>
      <p:pic>
        <p:nvPicPr>
          <p:cNvPr id="8" name="图片 8" descr="10-7"/>
          <p:cNvPicPr>
            <a:picLocks noChangeAspect="1"/>
          </p:cNvPicPr>
          <p:nvPr/>
        </p:nvPicPr>
        <p:blipFill>
          <a:blip r:embed="rId2"/>
          <a:stretch>
            <a:fillRect/>
          </a:stretch>
        </p:blipFill>
        <p:spPr>
          <a:xfrm>
            <a:off x="7005320" y="952183"/>
            <a:ext cx="3971290" cy="3074035"/>
          </a:xfrm>
          <a:prstGeom prst="rect">
            <a:avLst/>
          </a:prstGeom>
        </p:spPr>
      </p:pic>
      <p:graphicFrame>
        <p:nvGraphicFramePr>
          <p:cNvPr id="5" name="表格 4"/>
          <p:cNvGraphicFramePr/>
          <p:nvPr/>
        </p:nvGraphicFramePr>
        <p:xfrm>
          <a:off x="6429375" y="272034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00" name="文本框 99"/>
          <p:cNvSpPr txBox="1"/>
          <p:nvPr/>
        </p:nvSpPr>
        <p:spPr>
          <a:xfrm>
            <a:off x="2073910" y="4696460"/>
            <a:ext cx="8828405" cy="1753235"/>
          </a:xfrm>
          <a:prstGeom prst="rect">
            <a:avLst/>
          </a:prstGeom>
          <a:noFill/>
          <a:ln w="9525">
            <a:noFill/>
          </a:ln>
        </p:spPr>
        <p:txBody>
          <a:bodyPr wrap="square">
            <a:spAutoFit/>
          </a:bodyPr>
          <a:p>
            <a:pPr marL="0" indent="457200" eaLnBrk="1" latinLnBrk="0" hangingPunct="1"/>
            <a:r>
              <a:rPr lang="zh-CN"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RAW其实是相机传感器直接记录下的数据，并非我们所说的视频文件。RAW还需要在电脑中进行很多运算以达到正常浏览的目的。目前准专业及专业电影机绝大多数都可以直接录制RAW。这种文件的最大优势就是可以充分发挥硬件的性能，RAW文件通常位深都在12bit或以上色彩采样也达到了4:4:4，有些专业电影机甚至可以达到16bit的位深，宽容度也可以高达16.5档。而普通的视频文件最高只有10bit位深，色彩采样也只有较小的4:2:2，甚至是4:2:0。</a:t>
            </a:r>
            <a:endParaRPr lang="zh-CN" altLang="en-US"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180590" y="4048760"/>
            <a:ext cx="3593465" cy="368300"/>
          </a:xfrm>
          <a:prstGeom prst="rect">
            <a:avLst/>
          </a:prstGeom>
          <a:noFill/>
        </p:spPr>
        <p:txBody>
          <a:bodyPr wrap="square" rtlCol="0">
            <a:spAutoFit/>
          </a:bodyPr>
          <a:p>
            <a:r>
              <a:rPr lang="zh-CN" altLang="en-US"/>
              <a:t>图10-4-2 机内直接录制示意图</a:t>
            </a:r>
            <a:endParaRPr lang="zh-CN" altLang="en-US"/>
          </a:p>
        </p:txBody>
      </p:sp>
      <p:sp>
        <p:nvSpPr>
          <p:cNvPr id="11" name="文本框 10"/>
          <p:cNvSpPr txBox="1"/>
          <p:nvPr/>
        </p:nvSpPr>
        <p:spPr>
          <a:xfrm>
            <a:off x="7669530" y="4112895"/>
            <a:ext cx="2936240" cy="368300"/>
          </a:xfrm>
          <a:prstGeom prst="rect">
            <a:avLst/>
          </a:prstGeom>
          <a:noFill/>
        </p:spPr>
        <p:txBody>
          <a:bodyPr wrap="square" rtlCol="0">
            <a:spAutoFit/>
          </a:bodyPr>
          <a:p>
            <a:r>
              <a:rPr lang="zh-CN" altLang="en-US"/>
              <a:t>图10-4-3 RAW录制示意图</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4555" y="16510"/>
            <a:ext cx="3418205" cy="615315"/>
          </a:xfrm>
          <a:prstGeom prst="rect">
            <a:avLst/>
          </a:prstGeom>
          <a:noFill/>
        </p:spPr>
        <p:txBody>
          <a:bodyPr wrap="square" lIns="0" tIns="0" rIns="0" bIns="0" rtlCol="0">
            <a:spAutoFit/>
          </a:bodyPr>
          <a:lstStyle/>
          <a:p>
            <a:pPr defTabSz="964565"/>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a:p>
            <a:pPr defTabSz="964565"/>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四、高宽容度视频</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graphicFrame>
        <p:nvGraphicFramePr>
          <p:cNvPr id="9" name="表格 8"/>
          <p:cNvGraphicFramePr/>
          <p:nvPr/>
        </p:nvGraphicFramePr>
        <p:xfrm>
          <a:off x="1388745" y="166116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5" name="表格 4"/>
          <p:cNvGraphicFramePr/>
          <p:nvPr/>
        </p:nvGraphicFramePr>
        <p:xfrm>
          <a:off x="6429375" y="272034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2" name="图片 9" descr="截屏2020-03-26 上午8.59.26"/>
          <p:cNvPicPr>
            <a:picLocks noChangeAspect="1"/>
          </p:cNvPicPr>
          <p:nvPr/>
        </p:nvPicPr>
        <p:blipFill>
          <a:blip r:embed="rId1"/>
          <a:stretch>
            <a:fillRect/>
          </a:stretch>
        </p:blipFill>
        <p:spPr>
          <a:xfrm>
            <a:off x="308610" y="1002665"/>
            <a:ext cx="3265170" cy="1837055"/>
          </a:xfrm>
          <a:prstGeom prst="rect">
            <a:avLst/>
          </a:prstGeom>
        </p:spPr>
      </p:pic>
      <p:pic>
        <p:nvPicPr>
          <p:cNvPr id="4" name="图片 10" descr="截屏2020-03-26 上午8.59.08"/>
          <p:cNvPicPr>
            <a:picLocks noChangeAspect="1"/>
          </p:cNvPicPr>
          <p:nvPr/>
        </p:nvPicPr>
        <p:blipFill>
          <a:blip r:embed="rId2"/>
          <a:stretch>
            <a:fillRect/>
          </a:stretch>
        </p:blipFill>
        <p:spPr>
          <a:xfrm>
            <a:off x="3765550" y="1024255"/>
            <a:ext cx="3192145" cy="1793875"/>
          </a:xfrm>
          <a:prstGeom prst="rect">
            <a:avLst/>
          </a:prstGeom>
        </p:spPr>
      </p:pic>
      <p:pic>
        <p:nvPicPr>
          <p:cNvPr id="6" name="图片 11" descr="10-10"/>
          <p:cNvPicPr>
            <a:picLocks noChangeAspect="1"/>
          </p:cNvPicPr>
          <p:nvPr/>
        </p:nvPicPr>
        <p:blipFill>
          <a:blip r:embed="rId3"/>
          <a:stretch>
            <a:fillRect/>
          </a:stretch>
        </p:blipFill>
        <p:spPr>
          <a:xfrm>
            <a:off x="7149148" y="1024255"/>
            <a:ext cx="5266055" cy="1838960"/>
          </a:xfrm>
          <a:prstGeom prst="rect">
            <a:avLst/>
          </a:prstGeom>
        </p:spPr>
      </p:pic>
      <p:sp>
        <p:nvSpPr>
          <p:cNvPr id="7" name="文本框 6"/>
          <p:cNvSpPr txBox="1"/>
          <p:nvPr/>
        </p:nvSpPr>
        <p:spPr>
          <a:xfrm>
            <a:off x="758825" y="2995295"/>
            <a:ext cx="2646045" cy="368300"/>
          </a:xfrm>
          <a:prstGeom prst="rect">
            <a:avLst/>
          </a:prstGeom>
          <a:noFill/>
        </p:spPr>
        <p:txBody>
          <a:bodyPr wrap="square" rtlCol="0">
            <a:spAutoFit/>
          </a:bodyPr>
          <a:p>
            <a:r>
              <a:rPr lang="zh-CN" altLang="en-US"/>
              <a:t>图10-4-4 Log视频示意图</a:t>
            </a:r>
            <a:endParaRPr lang="zh-CN" altLang="en-US"/>
          </a:p>
        </p:txBody>
      </p:sp>
      <p:sp>
        <p:nvSpPr>
          <p:cNvPr id="13" name="文本框 12"/>
          <p:cNvSpPr txBox="1"/>
          <p:nvPr/>
        </p:nvSpPr>
        <p:spPr>
          <a:xfrm>
            <a:off x="3333115" y="2968625"/>
            <a:ext cx="3749675" cy="368300"/>
          </a:xfrm>
          <a:prstGeom prst="rect">
            <a:avLst/>
          </a:prstGeom>
          <a:noFill/>
          <a:ln w="9525">
            <a:noFill/>
          </a:ln>
        </p:spPr>
        <p:txBody>
          <a:bodyPr wrap="square">
            <a:spAutoFit/>
          </a:bodyPr>
          <a:p>
            <a:pPr marL="0" indent="266700" algn="ctr"/>
            <a:r>
              <a:rPr lang="zh-CN" sz="1800" b="0">
                <a:ea typeface="宋体" panose="02010600030101010101" pitchFamily="2" charset="-122"/>
              </a:rPr>
              <a:t>图10-4-5 Log视频调色示意图</a:t>
            </a:r>
            <a:endParaRPr lang="zh-CN" altLang="en-US" sz="1800"/>
          </a:p>
        </p:txBody>
      </p:sp>
      <p:graphicFrame>
        <p:nvGraphicFramePr>
          <p:cNvPr id="14" name="表格 13"/>
          <p:cNvGraphicFramePr/>
          <p:nvPr/>
        </p:nvGraphicFramePr>
        <p:xfrm>
          <a:off x="3889375" y="33769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6" name="文本框 15"/>
          <p:cNvSpPr txBox="1"/>
          <p:nvPr/>
        </p:nvSpPr>
        <p:spPr>
          <a:xfrm>
            <a:off x="8119110" y="3006090"/>
            <a:ext cx="3566795" cy="368300"/>
          </a:xfrm>
          <a:prstGeom prst="rect">
            <a:avLst/>
          </a:prstGeom>
          <a:noFill/>
        </p:spPr>
        <p:txBody>
          <a:bodyPr wrap="square" rtlCol="0">
            <a:spAutoFit/>
          </a:bodyPr>
          <a:p>
            <a:pPr algn="ctr"/>
            <a:r>
              <a:rPr lang="zh-CN" altLang="en-US"/>
              <a:t>图10-4-6 HLG视频示意图</a:t>
            </a:r>
            <a:endParaRPr lang="zh-CN" altLang="en-US"/>
          </a:p>
        </p:txBody>
      </p:sp>
      <p:graphicFrame>
        <p:nvGraphicFramePr>
          <p:cNvPr id="18" name="表格 17"/>
          <p:cNvGraphicFramePr/>
          <p:nvPr/>
        </p:nvGraphicFramePr>
        <p:xfrm>
          <a:off x="6429375" y="272034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0" name="文本框 19"/>
          <p:cNvSpPr txBox="1"/>
          <p:nvPr/>
        </p:nvSpPr>
        <p:spPr>
          <a:xfrm>
            <a:off x="1028700" y="3616325"/>
            <a:ext cx="11040745" cy="2861310"/>
          </a:xfrm>
          <a:prstGeom prst="rect">
            <a:avLst/>
          </a:prstGeom>
          <a:noFill/>
          <a:ln w="9525">
            <a:noFill/>
          </a:ln>
        </p:spPr>
        <p:txBody>
          <a:bodyPr wrap="square">
            <a:spAutoFit/>
          </a:bodyPr>
          <a:p>
            <a:pPr marL="0" indent="457200" eaLnBrk="1" latinLnBrk="0" hangingPunct="1"/>
            <a:r>
              <a:rPr lang="zh-CN"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相机/摄像机的传感器，在标准记录模式下，传感器是以线性的模式来记录画面的。但线性记录的模式在实际拍摄中记录的亮暗范围很窄。从曝光曲线来看，当我们以传统的线性记录时，我们会损失高光和暗部的细节，而Log则是以对数函数的曲线形式来记录视频，从而增强暗部的表现能力并更好的保留高光细节。与RAW在后期中找回亮暗部细节不同，Log是传感器在记录影像时就加载在记录模式上的一种规定曲线，从而最大限度利用传感器的动态范围来记录最多的场景信息。</a:t>
            </a:r>
            <a:endParaRPr lang="zh-CN"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457200" eaLnBrk="1" latinLnBrk="0" hangingPunct="1"/>
            <a:r>
              <a:rPr lang="zh-CN"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HLG（Hybrid Log-Gamma）中文为混合对数型伽马，是由两大知名广播电视企业BBC和NHK联合研制并免费推广的一种HDR标准。HLG的核心是一种非线性的光电信号转换算法，它将图像信号的Gamma分为两部分，在接近SDR标准的0-100低亮度部分，采用常规的Gamma曲线、而偏向高光部分则采用特殊的非线性Gamma曲线进行记录和回放，这也是HLG技术中混合一词的缘由。其主要特点是对高光的保护较好，中间调与暗部与标准动态范围视频一致。</a:t>
            </a:r>
            <a:endParaRPr lang="zh-CN" sz="180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0"/>
          <p:cNvSpPr txBox="1"/>
          <p:nvPr/>
        </p:nvSpPr>
        <p:spPr>
          <a:xfrm>
            <a:off x="740743" y="1096045"/>
            <a:ext cx="5062393" cy="506730"/>
          </a:xfrm>
          <a:prstGeom prst="rect">
            <a:avLst/>
          </a:prstGeom>
          <a:noFill/>
        </p:spPr>
        <p:txBody>
          <a:bodyPr wrap="square" rtlCol="0">
            <a:spAutoFit/>
          </a:bodyPr>
          <a:p>
            <a:pPr>
              <a:lnSpc>
                <a:spcPct val="150000"/>
              </a:lnSpc>
            </a:pPr>
            <a:r>
              <a:rPr lang="zh-CN" b="1" dirty="0">
                <a:solidFill>
                  <a:srgbClr val="113A52"/>
                </a:solidFill>
                <a:latin typeface="微软雅黑" panose="020B0503020204020204" pitchFamily="34" charset="-122"/>
                <a:ea typeface="微软雅黑" panose="020B0503020204020204" pitchFamily="34" charset="-122"/>
              </a:rPr>
              <a:t>思考与练习：</a:t>
            </a:r>
            <a:endParaRPr lang="zh-CN" b="1" dirty="0">
              <a:solidFill>
                <a:srgbClr val="113A52"/>
              </a:solidFill>
              <a:latin typeface="微软雅黑" panose="020B0503020204020204" pitchFamily="34" charset="-122"/>
              <a:ea typeface="微软雅黑" panose="020B0503020204020204" pitchFamily="34" charset="-122"/>
            </a:endParaRPr>
          </a:p>
        </p:txBody>
      </p:sp>
      <p:sp>
        <p:nvSpPr>
          <p:cNvPr id="3" name="矩形 2"/>
          <p:cNvSpPr/>
          <p:nvPr/>
        </p:nvSpPr>
        <p:spPr>
          <a:xfrm>
            <a:off x="3116580" y="2176780"/>
            <a:ext cx="6624955" cy="3456305"/>
          </a:xfrm>
          <a:prstGeom prst="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026535" y="2680335"/>
            <a:ext cx="5238115" cy="1814830"/>
          </a:xfrm>
          <a:prstGeom prst="rect">
            <a:avLst/>
          </a:prstGeom>
          <a:noFill/>
        </p:spPr>
        <p:txBody>
          <a:bodyPr wrap="square" rtlCol="0">
            <a:spAutoFit/>
          </a:bodyPr>
          <a:p>
            <a:r>
              <a:rPr sz="1600">
                <a:latin typeface="微软雅黑" panose="020B0503020204020204" pitchFamily="34" charset="-122"/>
                <a:ea typeface="微软雅黑" panose="020B0503020204020204" pitchFamily="34" charset="-122"/>
                <a:cs typeface="微软雅黑" panose="020B0503020204020204" pitchFamily="34" charset="-122"/>
              </a:rPr>
              <a:t>1、视频的分辨率与帧率是什么含义？分别对视频有什么样的影响？</a:t>
            </a:r>
            <a:endParaRPr sz="1600">
              <a:latin typeface="微软雅黑" panose="020B0503020204020204" pitchFamily="34" charset="-122"/>
              <a:ea typeface="微软雅黑" panose="020B0503020204020204" pitchFamily="34" charset="-122"/>
              <a:cs typeface="微软雅黑" panose="020B0503020204020204" pitchFamily="34" charset="-122"/>
            </a:endParaRPr>
          </a:p>
          <a:p>
            <a:r>
              <a:rPr sz="1600">
                <a:latin typeface="微软雅黑" panose="020B0503020204020204" pitchFamily="34" charset="-122"/>
                <a:ea typeface="微软雅黑" panose="020B0503020204020204" pitchFamily="34" charset="-122"/>
                <a:cs typeface="微软雅黑" panose="020B0503020204020204" pitchFamily="34" charset="-122"/>
              </a:rPr>
              <a:t>2、如今的视频制式对摄制影片有什么作用？</a:t>
            </a:r>
            <a:endParaRPr sz="1600">
              <a:latin typeface="微软雅黑" panose="020B0503020204020204" pitchFamily="34" charset="-122"/>
              <a:ea typeface="微软雅黑" panose="020B0503020204020204" pitchFamily="34" charset="-122"/>
              <a:cs typeface="微软雅黑" panose="020B0503020204020204" pitchFamily="34" charset="-122"/>
            </a:endParaRPr>
          </a:p>
          <a:p>
            <a:r>
              <a:rPr sz="1600">
                <a:latin typeface="微软雅黑" panose="020B0503020204020204" pitchFamily="34" charset="-122"/>
                <a:ea typeface="微软雅黑" panose="020B0503020204020204" pitchFamily="34" charset="-122"/>
                <a:cs typeface="微软雅黑" panose="020B0503020204020204" pitchFamily="34" charset="-122"/>
              </a:rPr>
              <a:t>3、在拍摄不同题材时选择什么压缩方式更为合适？</a:t>
            </a:r>
            <a:endParaRPr sz="1600">
              <a:latin typeface="微软雅黑" panose="020B0503020204020204" pitchFamily="34" charset="-122"/>
              <a:ea typeface="微软雅黑" panose="020B0503020204020204" pitchFamily="34" charset="-122"/>
              <a:cs typeface="微软雅黑" panose="020B0503020204020204" pitchFamily="34" charset="-122"/>
            </a:endParaRPr>
          </a:p>
          <a:p>
            <a:r>
              <a:rPr sz="1600">
                <a:latin typeface="微软雅黑" panose="020B0503020204020204" pitchFamily="34" charset="-122"/>
                <a:ea typeface="微软雅黑" panose="020B0503020204020204" pitchFamily="34" charset="-122"/>
                <a:cs typeface="微软雅黑" panose="020B0503020204020204" pitchFamily="34" charset="-122"/>
              </a:rPr>
              <a:t>4、色深与色彩采样对前期和后期制作有什么指导意义？</a:t>
            </a:r>
            <a:endParaRPr sz="1600">
              <a:latin typeface="微软雅黑" panose="020B0503020204020204" pitchFamily="34" charset="-122"/>
              <a:ea typeface="微软雅黑" panose="020B0503020204020204" pitchFamily="34" charset="-122"/>
              <a:cs typeface="微软雅黑" panose="020B0503020204020204" pitchFamily="34" charset="-122"/>
            </a:endParaRPr>
          </a:p>
          <a:p>
            <a:r>
              <a:rPr sz="1600">
                <a:latin typeface="微软雅黑" panose="020B0503020204020204" pitchFamily="34" charset="-122"/>
                <a:ea typeface="微软雅黑" panose="020B0503020204020204" pitchFamily="34" charset="-122"/>
                <a:cs typeface="微软雅黑" panose="020B0503020204020204" pitchFamily="34" charset="-122"/>
              </a:rPr>
              <a:t>5、有哪三种常见的高宽容度视频？他们的含义和区别是什么？</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5"/>
          <p:cNvSpPr>
            <a:spLocks noChangeArrowheads="1"/>
          </p:cNvSpPr>
          <p:nvPr/>
        </p:nvSpPr>
        <p:spPr bwMode="auto">
          <a:xfrm>
            <a:off x="1973461" y="1888133"/>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sp>
        <p:nvSpPr>
          <p:cNvPr id="26" name="Oval 9"/>
          <p:cNvSpPr>
            <a:spLocks noChangeArrowheads="1"/>
          </p:cNvSpPr>
          <p:nvPr/>
        </p:nvSpPr>
        <p:spPr bwMode="auto">
          <a:xfrm>
            <a:off x="1975694" y="3328293"/>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grpSp>
        <p:nvGrpSpPr>
          <p:cNvPr id="27" name="Group 10"/>
          <p:cNvGrpSpPr/>
          <p:nvPr/>
        </p:nvGrpSpPr>
        <p:grpSpPr bwMode="auto">
          <a:xfrm>
            <a:off x="2219028" y="3502421"/>
            <a:ext cx="281285" cy="410766"/>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sp>
          <p:nvSpPr>
            <p:cNvPr id="29" name="Freeform 12"/>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sp>
          <p:nvSpPr>
            <p:cNvPr id="30" name="Freeform 13"/>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grpSp>
      <p:sp>
        <p:nvSpPr>
          <p:cNvPr id="31" name="Oval 14"/>
          <p:cNvSpPr>
            <a:spLocks noChangeArrowheads="1"/>
          </p:cNvSpPr>
          <p:nvPr/>
        </p:nvSpPr>
        <p:spPr bwMode="auto">
          <a:xfrm>
            <a:off x="1975694" y="4768453"/>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grpSp>
        <p:nvGrpSpPr>
          <p:cNvPr id="32" name="Group 15"/>
          <p:cNvGrpSpPr/>
          <p:nvPr/>
        </p:nvGrpSpPr>
        <p:grpSpPr bwMode="auto">
          <a:xfrm>
            <a:off x="2194472" y="5016251"/>
            <a:ext cx="366117" cy="317004"/>
            <a:chOff x="0" y="0"/>
            <a:chExt cx="346" cy="301"/>
          </a:xfrm>
        </p:grpSpPr>
        <p:sp>
          <p:nvSpPr>
            <p:cNvPr id="33" name="Freeform 16"/>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sp>
          <p:nvSpPr>
            <p:cNvPr id="34" name="Freeform 17"/>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sp>
          <p:nvSpPr>
            <p:cNvPr id="35"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sp>
          <p:nvSpPr>
            <p:cNvPr id="36"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90204" pitchFamily="34" charset="0"/>
                <a:ea typeface="微软雅黑" panose="020B0503020204020204" pitchFamily="34" charset="-122"/>
                <a:sym typeface="Arial" panose="020B0604020202090204" pitchFamily="34" charset="0"/>
              </a:endParaRPr>
            </a:p>
          </p:txBody>
        </p:sp>
      </p:grpSp>
      <p:sp>
        <p:nvSpPr>
          <p:cNvPr id="37" name="Rectangle 20"/>
          <p:cNvSpPr>
            <a:spLocks noChangeArrowheads="1"/>
          </p:cNvSpPr>
          <p:nvPr/>
        </p:nvSpPr>
        <p:spPr bwMode="auto">
          <a:xfrm>
            <a:off x="2966890" y="1744499"/>
            <a:ext cx="8791077" cy="114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dirty="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教学目标：</a:t>
            </a:r>
            <a:endParaRPr lang="zh-CN" altLang="en-US" sz="2000" dirty="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a:p>
            <a:pPr>
              <a:lnSpc>
                <a:spcPct val="120000"/>
              </a:lnSpc>
            </a:pPr>
            <a:r>
              <a:rPr lang="zh-CN" altLang="en-US" sz="1400" dirty="0">
                <a:solidFill>
                  <a:schemeClr val="bg1">
                    <a:lumMod val="50000"/>
                  </a:schemeClr>
                </a:solidFill>
                <a:latin typeface="Arial" panose="020B0604020202090204" pitchFamily="34" charset="0"/>
                <a:ea typeface="微软雅黑" panose="020B0503020204020204" pitchFamily="34" charset="-122"/>
                <a:cs typeface="+mn-ea"/>
                <a:sym typeface="Arial" panose="020B0604020202090204" pitchFamily="34" charset="0"/>
              </a:rPr>
              <a:t>在学习影视剧制作的过程中对视频技术的了解是必不可少的，在本章的内容中会带大家了解现如今流行的微单与电影机中通行的视频技术名词的内在含义。使同学们能够掌握和选择合适的视频技术。用最佳的视频格式与画质承载同学们的影视作品。</a:t>
            </a:r>
            <a:endParaRPr lang="zh-CN" altLang="en-US" sz="1400" dirty="0">
              <a:solidFill>
                <a:schemeClr val="bg1">
                  <a:lumMod val="50000"/>
                </a:schemeClr>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38" name="Rectangle 21"/>
          <p:cNvSpPr>
            <a:spLocks noChangeArrowheads="1"/>
          </p:cNvSpPr>
          <p:nvPr/>
        </p:nvSpPr>
        <p:spPr bwMode="auto">
          <a:xfrm>
            <a:off x="2966720" y="3256915"/>
            <a:ext cx="8832850"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smtClean="0">
                <a:solidFill>
                  <a:schemeClr val="accent1"/>
                </a:solidFill>
                <a:latin typeface="+mn-ea"/>
                <a:ea typeface="+mn-ea"/>
                <a:sym typeface="Arial" panose="020B0604020202090204" pitchFamily="34" charset="0"/>
              </a:rPr>
              <a:t>教学重点：</a:t>
            </a:r>
            <a:endParaRPr lang="en-US" altLang="zh-CN" sz="2000" b="1" dirty="0" smtClean="0">
              <a:solidFill>
                <a:schemeClr val="accent1"/>
              </a:solidFill>
              <a:latin typeface="+mn-ea"/>
              <a:ea typeface="+mn-ea"/>
              <a:sym typeface="Arial" panose="020B0604020202090204" pitchFamily="34" charset="0"/>
            </a:endParaRPr>
          </a:p>
          <a:p>
            <a:pPr>
              <a:lnSpc>
                <a:spcPct val="120000"/>
              </a:lnSpc>
            </a:pPr>
            <a:r>
              <a:rPr sz="1400" dirty="0" smtClean="0">
                <a:solidFill>
                  <a:schemeClr val="bg1">
                    <a:lumMod val="50000"/>
                  </a:schemeClr>
                </a:solidFill>
                <a:latin typeface="Arial" panose="020B0604020202090204" pitchFamily="34" charset="0"/>
                <a:ea typeface="微软雅黑" panose="020B0503020204020204" pitchFamily="34" charset="-122"/>
                <a:cs typeface="+mn-ea"/>
                <a:sym typeface="Arial" panose="020B0604020202090204" pitchFamily="34" charset="0"/>
              </a:rPr>
              <a:t>了解常见的视频技术含义，并能在前期拍摄与后期制作中选择适合自己项目的视频技术。。</a:t>
            </a:r>
            <a:endParaRPr sz="1400" dirty="0" smtClean="0">
              <a:solidFill>
                <a:schemeClr val="bg1">
                  <a:lumMod val="50000"/>
                </a:schemeClr>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39" name="Rectangle 22"/>
          <p:cNvSpPr>
            <a:spLocks noChangeArrowheads="1"/>
          </p:cNvSpPr>
          <p:nvPr/>
        </p:nvSpPr>
        <p:spPr bwMode="auto">
          <a:xfrm>
            <a:off x="2966890" y="4768453"/>
            <a:ext cx="9079109" cy="62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2000" b="1" dirty="0">
                <a:solidFill>
                  <a:schemeClr val="accent1"/>
                </a:solidFill>
                <a:latin typeface="+mn-ea"/>
                <a:ea typeface="+mn-ea"/>
                <a:sym typeface="Arial" panose="020B0604020202090204" pitchFamily="34" charset="0"/>
              </a:rPr>
              <a:t>教学难点</a:t>
            </a:r>
            <a:r>
              <a:rPr lang="zh-CN" altLang="en-US" sz="2000" b="1" dirty="0" smtClean="0">
                <a:solidFill>
                  <a:schemeClr val="accent1"/>
                </a:solidFill>
                <a:latin typeface="+mn-ea"/>
                <a:ea typeface="+mn-ea"/>
                <a:sym typeface="Arial" panose="020B0604020202090204" pitchFamily="34" charset="0"/>
              </a:rPr>
              <a:t>：</a:t>
            </a:r>
            <a:endParaRPr lang="en-US" altLang="zh-CN" sz="2000" b="1" dirty="0" smtClean="0">
              <a:solidFill>
                <a:schemeClr val="accent1"/>
              </a:solidFill>
              <a:latin typeface="+mn-ea"/>
              <a:ea typeface="+mn-ea"/>
              <a:sym typeface="Arial" panose="020B0604020202090204" pitchFamily="34" charset="0"/>
            </a:endParaRPr>
          </a:p>
          <a:p>
            <a:pPr>
              <a:lnSpc>
                <a:spcPct val="120000"/>
              </a:lnSpc>
            </a:pPr>
            <a:r>
              <a:rPr sz="1400" dirty="0">
                <a:solidFill>
                  <a:schemeClr val="bg1">
                    <a:lumMod val="50000"/>
                  </a:schemeClr>
                </a:solidFill>
                <a:latin typeface="Arial" panose="020B0604020202090204" pitchFamily="34" charset="0"/>
                <a:ea typeface="微软雅黑" panose="020B0503020204020204" pitchFamily="34" charset="-122"/>
                <a:cs typeface="+mn-ea"/>
                <a:sym typeface="Arial" panose="020B0604020202090204" pitchFamily="34" charset="0"/>
              </a:rPr>
              <a:t>对视频技术概念的理解和使用。</a:t>
            </a:r>
            <a:endParaRPr sz="1400" dirty="0">
              <a:solidFill>
                <a:schemeClr val="bg1">
                  <a:lumMod val="50000"/>
                </a:schemeClr>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lstStyle/>
          <a:p>
            <a:pPr algn="l" defTabSz="964565"/>
            <a:r>
              <a:rPr lang="zh-CN" altLang="en-US" sz="2400" b="1"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视频技术</a:t>
            </a:r>
            <a:endParaRPr lang="zh-CN" altLang="en-US" sz="2400" b="1"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pic>
        <p:nvPicPr>
          <p:cNvPr id="4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26181" y="2050008"/>
            <a:ext cx="444500"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14:presetBounceEnd="30000">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14:bounceEnd="30000">
                                          <p:cBhvr additive="base">
                                            <p:cTn id="14" dur="500" fill="hold"/>
                                            <p:tgtEl>
                                              <p:spTgt spid="37"/>
                                            </p:tgtEl>
                                            <p:attrNameLst>
                                              <p:attrName>ppt_x</p:attrName>
                                            </p:attrNameLst>
                                          </p:cBhvr>
                                          <p:tavLst>
                                            <p:tav tm="0">
                                              <p:val>
                                                <p:strVal val="1+#ppt_w/2"/>
                                              </p:val>
                                            </p:tav>
                                            <p:tav tm="100000">
                                              <p:val>
                                                <p:strVal val="#ppt_x"/>
                                              </p:val>
                                            </p:tav>
                                          </p:tavLst>
                                        </p:anim>
                                        <p:anim calcmode="lin" valueType="num" p14:bounceEnd="30000">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14:presetBounceEnd="30000">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14:bounceEnd="30000">
                                          <p:cBhvr additive="base">
                                            <p:cTn id="32" dur="500" fill="hold"/>
                                            <p:tgtEl>
                                              <p:spTgt spid="38"/>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14:presetBounceEnd="30000">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14:bounceEnd="30000">
                                          <p:cBhvr additive="base">
                                            <p:cTn id="50" dur="500" fill="hold"/>
                                            <p:tgtEl>
                                              <p:spTgt spid="39"/>
                                            </p:tgtEl>
                                            <p:attrNameLst>
                                              <p:attrName>ppt_x</p:attrName>
                                            </p:attrNameLst>
                                          </p:cBhvr>
                                          <p:tavLst>
                                            <p:tav tm="0">
                                              <p:val>
                                                <p:strVal val="1+#ppt_w/2"/>
                                              </p:val>
                                            </p:tav>
                                            <p:tav tm="100000">
                                              <p:val>
                                                <p:strVal val="#ppt_x"/>
                                              </p:val>
                                            </p:tav>
                                          </p:tavLst>
                                        </p:anim>
                                        <p:anim calcmode="lin" valueType="num" p14:bounceEnd="30000">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1" grpId="0" bldLvl="0" animBg="1"/>
          <p:bldP spid="31" grpId="1" bldLvl="0" animBg="1"/>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6" presetClass="emph" presetSubtype="0" autoRev="1" fill="hold" grpId="1" nodeType="withEffect">
                                      <p:stCondLst>
                                        <p:cond delay="300"/>
                                      </p:stCondLst>
                                      <p:childTnLst>
                                        <p:animScale>
                                          <p:cBhvr>
                                            <p:cTn id="11" dur="150" fill="hold"/>
                                            <p:tgtEl>
                                              <p:spTgt spid="25"/>
                                            </p:tgtEl>
                                          </p:cBhvr>
                                          <p:by x="110000" y="110000"/>
                                        </p:animScale>
                                      </p:childTnLst>
                                    </p:cTn>
                                  </p:par>
                                  <p:par>
                                    <p:cTn id="12" presetID="2" presetClass="entr" presetSubtype="2" fill="hold" grpId="0" nodeType="withEffect">
                                      <p:stCondLst>
                                        <p:cond delay="4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1+#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300" fill="hold"/>
                                            <p:tgtEl>
                                              <p:spTgt spid="26"/>
                                            </p:tgtEl>
                                            <p:attrNameLst>
                                              <p:attrName>ppt_w</p:attrName>
                                            </p:attrNameLst>
                                          </p:cBhvr>
                                          <p:tavLst>
                                            <p:tav tm="0">
                                              <p:val>
                                                <p:fltVal val="0"/>
                                              </p:val>
                                            </p:tav>
                                            <p:tav tm="100000">
                                              <p:val>
                                                <p:strVal val="#ppt_w"/>
                                              </p:val>
                                            </p:tav>
                                          </p:tavLst>
                                        </p:anim>
                                        <p:anim calcmode="lin" valueType="num">
                                          <p:cBhvr>
                                            <p:cTn id="19" dur="300" fill="hold"/>
                                            <p:tgtEl>
                                              <p:spTgt spid="26"/>
                                            </p:tgtEl>
                                            <p:attrNameLst>
                                              <p:attrName>ppt_h</p:attrName>
                                            </p:attrNameLst>
                                          </p:cBhvr>
                                          <p:tavLst>
                                            <p:tav tm="0">
                                              <p:val>
                                                <p:fltVal val="0"/>
                                              </p:val>
                                            </p:tav>
                                            <p:tav tm="100000">
                                              <p:val>
                                                <p:strVal val="#ppt_h"/>
                                              </p:val>
                                            </p:tav>
                                          </p:tavLst>
                                        </p:anim>
                                        <p:animEffect transition="in" filter="fade">
                                          <p:cBhvr>
                                            <p:cTn id="20" dur="300"/>
                                            <p:tgtEl>
                                              <p:spTgt spid="26"/>
                                            </p:tgtEl>
                                          </p:cBhvr>
                                        </p:animEffect>
                                      </p:childTnLst>
                                    </p:cTn>
                                  </p:par>
                                  <p:par>
                                    <p:cTn id="21" presetID="6" presetClass="emph" presetSubtype="0" autoRev="1" fill="hold" grpId="1" nodeType="withEffect">
                                      <p:stCondLst>
                                        <p:cond delay="700"/>
                                      </p:stCondLst>
                                      <p:childTnLst>
                                        <p:animScale>
                                          <p:cBhvr>
                                            <p:cTn id="22" dur="150" fill="hold"/>
                                            <p:tgtEl>
                                              <p:spTgt spid="26"/>
                                            </p:tgtEl>
                                          </p:cBhvr>
                                          <p:by x="110000" y="110000"/>
                                        </p:animScale>
                                      </p:childTnLst>
                                    </p:cTn>
                                  </p:par>
                                  <p:par>
                                    <p:cTn id="23" presetID="53" presetClass="entr" presetSubtype="16"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Effect transition="in" filter="fade">
                                          <p:cBhvr>
                                            <p:cTn id="27" dur="300"/>
                                            <p:tgtEl>
                                              <p:spTgt spid="27"/>
                                            </p:tgtEl>
                                          </p:cBhvr>
                                        </p:animEffect>
                                      </p:childTnLst>
                                    </p:cTn>
                                  </p:par>
                                  <p:par>
                                    <p:cTn id="28" presetID="6" presetClass="emph" presetSubtype="0" autoRev="1" fill="hold" nodeType="withEffect">
                                      <p:stCondLst>
                                        <p:cond delay="800"/>
                                      </p:stCondLst>
                                      <p:childTnLst>
                                        <p:animScale>
                                          <p:cBhvr>
                                            <p:cTn id="29" dur="150" fill="hold"/>
                                            <p:tgtEl>
                                              <p:spTgt spid="27"/>
                                            </p:tgtEl>
                                          </p:cBhvr>
                                          <p:by x="110000" y="110000"/>
                                        </p:animScale>
                                      </p:childTnLst>
                                    </p:cTn>
                                  </p:par>
                                  <p:par>
                                    <p:cTn id="30" presetID="2" presetClass="entr" presetSubtype="2" fill="hold" grpId="0" nodeType="withEffect">
                                      <p:stCondLst>
                                        <p:cond delay="8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00" fill="hold"/>
                                            <p:tgtEl>
                                              <p:spTgt spid="31"/>
                                            </p:tgtEl>
                                            <p:attrNameLst>
                                              <p:attrName>ppt_w</p:attrName>
                                            </p:attrNameLst>
                                          </p:cBhvr>
                                          <p:tavLst>
                                            <p:tav tm="0">
                                              <p:val>
                                                <p:fltVal val="0"/>
                                              </p:val>
                                            </p:tav>
                                            <p:tav tm="100000">
                                              <p:val>
                                                <p:strVal val="#ppt_w"/>
                                              </p:val>
                                            </p:tav>
                                          </p:tavLst>
                                        </p:anim>
                                        <p:anim calcmode="lin" valueType="num">
                                          <p:cBhvr>
                                            <p:cTn id="37" dur="300" fill="hold"/>
                                            <p:tgtEl>
                                              <p:spTgt spid="31"/>
                                            </p:tgtEl>
                                            <p:attrNameLst>
                                              <p:attrName>ppt_h</p:attrName>
                                            </p:attrNameLst>
                                          </p:cBhvr>
                                          <p:tavLst>
                                            <p:tav tm="0">
                                              <p:val>
                                                <p:fltVal val="0"/>
                                              </p:val>
                                            </p:tav>
                                            <p:tav tm="100000">
                                              <p:val>
                                                <p:strVal val="#ppt_h"/>
                                              </p:val>
                                            </p:tav>
                                          </p:tavLst>
                                        </p:anim>
                                        <p:animEffect transition="in" filter="fade">
                                          <p:cBhvr>
                                            <p:cTn id="38" dur="300"/>
                                            <p:tgtEl>
                                              <p:spTgt spid="31"/>
                                            </p:tgtEl>
                                          </p:cBhvr>
                                        </p:animEffect>
                                      </p:childTnLst>
                                    </p:cTn>
                                  </p:par>
                                  <p:par>
                                    <p:cTn id="39" presetID="6" presetClass="emph" presetSubtype="0" autoRev="1" fill="hold" grpId="1" nodeType="withEffect">
                                      <p:stCondLst>
                                        <p:cond delay="1100"/>
                                      </p:stCondLst>
                                      <p:childTnLst>
                                        <p:animScale>
                                          <p:cBhvr>
                                            <p:cTn id="40" dur="150" fill="hold"/>
                                            <p:tgtEl>
                                              <p:spTgt spid="31"/>
                                            </p:tgtEl>
                                          </p:cBhvr>
                                          <p:by x="110000" y="110000"/>
                                        </p:animScale>
                                      </p:childTnLst>
                                    </p:cTn>
                                  </p:par>
                                  <p:par>
                                    <p:cTn id="41" presetID="53" presetClass="entr" presetSubtype="16" fill="hold" nodeType="withEffect">
                                      <p:stCondLst>
                                        <p:cond delay="9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Effect transition="in" filter="fade">
                                          <p:cBhvr>
                                            <p:cTn id="45" dur="300"/>
                                            <p:tgtEl>
                                              <p:spTgt spid="32"/>
                                            </p:tgtEl>
                                          </p:cBhvr>
                                        </p:animEffect>
                                      </p:childTnLst>
                                    </p:cTn>
                                  </p:par>
                                  <p:par>
                                    <p:cTn id="46" presetID="6" presetClass="emph" presetSubtype="0" autoRev="1" fill="hold" nodeType="withEffect">
                                      <p:stCondLst>
                                        <p:cond delay="1200"/>
                                      </p:stCondLst>
                                      <p:childTnLst>
                                        <p:animScale>
                                          <p:cBhvr>
                                            <p:cTn id="47" dur="150" fill="hold"/>
                                            <p:tgtEl>
                                              <p:spTgt spid="32"/>
                                            </p:tgtEl>
                                          </p:cBhvr>
                                          <p:by x="110000" y="110000"/>
                                        </p:animScale>
                                      </p:childTnLst>
                                    </p:cTn>
                                  </p:par>
                                  <p:par>
                                    <p:cTn id="48" presetID="2" presetClass="entr" presetSubtype="2" fill="hold" grpId="0" nodeType="withEffect">
                                      <p:stCondLst>
                                        <p:cond delay="12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31" grpId="0" bldLvl="0" animBg="1"/>
          <p:bldP spid="31" grpId="1" bldLvl="0" animBg="1"/>
          <p:bldP spid="37" grpId="0"/>
          <p:bldP spid="38" grpId="0"/>
          <p:bldP spid="3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24765"/>
            <a:ext cx="5207635" cy="720788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85" y="9525"/>
            <a:ext cx="12852400" cy="722312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6419" y="2608686"/>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90204" pitchFamily="34" charset="0"/>
                <a:cs typeface="Arial" panose="020B0604020202090204" pitchFamily="34" charset="0"/>
              </a:rPr>
              <a:t>01</a:t>
            </a:r>
            <a:endParaRPr lang="zh-CN" altLang="en-US" sz="2800" dirty="0">
              <a:solidFill>
                <a:prstClr val="white"/>
              </a:solidFill>
              <a:latin typeface="Arial" panose="020B0604020202090204" pitchFamily="34" charset="0"/>
              <a:cs typeface="Arial" panose="020B0604020202090204" pitchFamily="34" charset="0"/>
            </a:endParaRPr>
          </a:p>
        </p:txBody>
      </p:sp>
      <p:sp>
        <p:nvSpPr>
          <p:cNvPr id="41" name="TextBox 24"/>
          <p:cNvSpPr txBox="1"/>
          <p:nvPr/>
        </p:nvSpPr>
        <p:spPr>
          <a:xfrm>
            <a:off x="7830899" y="2791630"/>
            <a:ext cx="1325880" cy="368300"/>
          </a:xfrm>
          <a:prstGeom prst="rect">
            <a:avLst/>
          </a:prstGeom>
          <a:noFill/>
        </p:spPr>
        <p:txBody>
          <a:bodyPr wrap="none" rtlCol="0">
            <a:spAutoFit/>
          </a:bodyPr>
          <a:lstStyle/>
          <a:p>
            <a:pPr algn="l"/>
            <a:r>
              <a:rPr lang="zh-CN" altLang="en-US" b="1" dirty="0">
                <a:latin typeface="微软雅黑" panose="020B0503020204020204" pitchFamily="34" charset="-122"/>
                <a:ea typeface="微软雅黑" panose="020B0503020204020204" pitchFamily="34" charset="-122"/>
              </a:rPr>
              <a:t>视频分辨率</a:t>
            </a:r>
            <a:endParaRPr lang="zh-CN" altLang="en-US" b="1" dirty="0">
              <a:latin typeface="微软雅黑" panose="020B0503020204020204" pitchFamily="34" charset="-122"/>
              <a:ea typeface="微软雅黑" panose="020B0503020204020204" pitchFamily="34" charset="-122"/>
            </a:endParaRPr>
          </a:p>
        </p:txBody>
      </p:sp>
      <p:sp>
        <p:nvSpPr>
          <p:cNvPr id="42" name="椭圆 41"/>
          <p:cNvSpPr/>
          <p:nvPr/>
        </p:nvSpPr>
        <p:spPr>
          <a:xfrm>
            <a:off x="6567054" y="383234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90204" pitchFamily="34" charset="0"/>
                <a:cs typeface="Arial" panose="020B0604020202090204" pitchFamily="34" charset="0"/>
              </a:rPr>
              <a:t>02</a:t>
            </a:r>
            <a:endParaRPr lang="zh-CN" altLang="en-US" sz="2800" dirty="0">
              <a:solidFill>
                <a:prstClr val="white"/>
              </a:solidFill>
              <a:latin typeface="Arial" panose="020B0604020202090204" pitchFamily="34" charset="0"/>
              <a:cs typeface="Arial" panose="020B0604020202090204" pitchFamily="34" charset="0"/>
            </a:endParaRPr>
          </a:p>
        </p:txBody>
      </p:sp>
      <p:sp>
        <p:nvSpPr>
          <p:cNvPr id="44" name="TextBox 24"/>
          <p:cNvSpPr txBox="1"/>
          <p:nvPr/>
        </p:nvSpPr>
        <p:spPr>
          <a:xfrm>
            <a:off x="7830899" y="3984178"/>
            <a:ext cx="1329055" cy="368300"/>
          </a:xfrm>
          <a:prstGeom prst="rect">
            <a:avLst/>
          </a:prstGeom>
          <a:noFill/>
        </p:spPr>
        <p:txBody>
          <a:bodyPr wrap="none" rtlCol="0">
            <a:spAutoFit/>
          </a:bodyPr>
          <a:lstStyle/>
          <a:p>
            <a:pPr algn="l"/>
            <a:r>
              <a:rPr lang="zh-CN" altLang="en-US" b="1" dirty="0" smtClean="0">
                <a:latin typeface="微软雅黑" panose="020B0503020204020204" pitchFamily="34" charset="-122"/>
                <a:ea typeface="微软雅黑" panose="020B0503020204020204" pitchFamily="34" charset="-122"/>
              </a:rPr>
              <a:t>制式与帧率</a:t>
            </a:r>
            <a:endParaRPr lang="zh-CN" altLang="en-US" b="1" dirty="0" smtClean="0">
              <a:latin typeface="微软雅黑" panose="020B0503020204020204" pitchFamily="34" charset="-122"/>
              <a:ea typeface="微软雅黑" panose="020B0503020204020204" pitchFamily="34" charset="-122"/>
            </a:endParaRPr>
          </a:p>
        </p:txBody>
      </p:sp>
      <p:sp>
        <p:nvSpPr>
          <p:cNvPr id="10" name="TextBox 24"/>
          <p:cNvSpPr txBox="1"/>
          <p:nvPr/>
        </p:nvSpPr>
        <p:spPr>
          <a:xfrm>
            <a:off x="6789415" y="923736"/>
            <a:ext cx="3024336" cy="460375"/>
          </a:xfrm>
          <a:prstGeom prst="rect">
            <a:avLst/>
          </a:prstGeom>
          <a:noFill/>
        </p:spPr>
        <p:txBody>
          <a:bodyPr wrap="square" rtlCol="0">
            <a:spAutoFit/>
          </a:bodyPr>
          <a:lstStyle/>
          <a:p>
            <a:r>
              <a:rPr lang="zh-CN" altLang="en-US" sz="2400" b="1" dirty="0" smtClean="0">
                <a:solidFill>
                  <a:srgbClr val="FFFFFF"/>
                </a:solidFill>
                <a:latin typeface="微软雅黑" panose="020B0503020204020204" pitchFamily="34" charset="-122"/>
                <a:ea typeface="微软雅黑" panose="020B0503020204020204" pitchFamily="34" charset="-122"/>
              </a:rPr>
              <a:t>第二章 视频技术</a:t>
            </a:r>
            <a:endParaRPr lang="zh-CN" altLang="en-US" sz="2400" b="1" dirty="0" smtClean="0">
              <a:solidFill>
                <a:srgbClr val="FFFFFF"/>
              </a:solidFill>
              <a:latin typeface="微软雅黑" panose="020B0503020204020204" pitchFamily="34" charset="-122"/>
              <a:ea typeface="微软雅黑" panose="020B0503020204020204" pitchFamily="34" charset="-122"/>
            </a:endParaRPr>
          </a:p>
        </p:txBody>
      </p:sp>
      <p:sp>
        <p:nvSpPr>
          <p:cNvPr id="3" name="椭圆 2"/>
          <p:cNvSpPr/>
          <p:nvPr/>
        </p:nvSpPr>
        <p:spPr>
          <a:xfrm>
            <a:off x="6567054" y="4912484"/>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dirty="0">
                <a:solidFill>
                  <a:prstClr val="white"/>
                </a:solidFill>
                <a:latin typeface="Arial" panose="020B0604020202090204" pitchFamily="34" charset="0"/>
                <a:cs typeface="Arial" panose="020B0604020202090204" pitchFamily="34" charset="0"/>
              </a:rPr>
              <a:t>03</a:t>
            </a:r>
            <a:endParaRPr lang="zh-CN" altLang="en-US" sz="2800" dirty="0">
              <a:solidFill>
                <a:prstClr val="white"/>
              </a:solidFill>
              <a:latin typeface="Arial" panose="020B0604020202090204" pitchFamily="34" charset="0"/>
              <a:cs typeface="Arial" panose="020B0604020202090204" pitchFamily="34" charset="0"/>
            </a:endParaRPr>
          </a:p>
        </p:txBody>
      </p:sp>
      <p:sp>
        <p:nvSpPr>
          <p:cNvPr id="4" name="椭圆 3"/>
          <p:cNvSpPr/>
          <p:nvPr/>
        </p:nvSpPr>
        <p:spPr>
          <a:xfrm>
            <a:off x="6572769" y="599261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90204" pitchFamily="34" charset="0"/>
                <a:cs typeface="Arial" panose="020B0604020202090204" pitchFamily="34" charset="0"/>
              </a:rPr>
              <a:t>04</a:t>
            </a:r>
            <a:endParaRPr lang="zh-CN" altLang="en-US" sz="2800" dirty="0">
              <a:solidFill>
                <a:prstClr val="white"/>
              </a:solidFill>
              <a:latin typeface="Arial" panose="020B0604020202090204" pitchFamily="34" charset="0"/>
              <a:cs typeface="Arial" panose="020B0604020202090204" pitchFamily="34" charset="0"/>
            </a:endParaRPr>
          </a:p>
        </p:txBody>
      </p:sp>
      <p:sp>
        <p:nvSpPr>
          <p:cNvPr id="5" name="矩形 4"/>
          <p:cNvSpPr/>
          <p:nvPr/>
        </p:nvSpPr>
        <p:spPr>
          <a:xfrm>
            <a:off x="669447" y="923736"/>
            <a:ext cx="2130450" cy="769346"/>
          </a:xfrm>
          <a:prstGeom prst="rect">
            <a:avLst/>
          </a:prstGeom>
          <a:effectLst/>
        </p:spPr>
        <p:txBody>
          <a:bodyPr vert="horz" wrap="none">
            <a:spAutoFit/>
          </a:bodyPr>
          <a:p>
            <a:r>
              <a:rPr lang="en-US" altLang="zh-CN" sz="4400" dirty="0">
                <a:solidFill>
                  <a:schemeClr val="bg1"/>
                </a:solidFill>
                <a:latin typeface="Agency FB" panose="020B0503020202020204" pitchFamily="34" charset="0"/>
                <a:ea typeface="微软雅黑" panose="020B0503020204020204" pitchFamily="34" charset="-122"/>
                <a:cs typeface="Arial" panose="020B060402020209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90204" pitchFamily="34" charset="0"/>
            </a:endParaRPr>
          </a:p>
        </p:txBody>
      </p:sp>
      <p:sp>
        <p:nvSpPr>
          <p:cNvPr id="7" name="矩形 6"/>
          <p:cNvSpPr/>
          <p:nvPr/>
        </p:nvSpPr>
        <p:spPr>
          <a:xfrm>
            <a:off x="1078162" y="1543390"/>
            <a:ext cx="1313018" cy="769346"/>
          </a:xfrm>
          <a:prstGeom prst="rect">
            <a:avLst/>
          </a:prstGeom>
          <a:effectLst/>
        </p:spPr>
        <p:txBody>
          <a:bodyPr vert="horz" wrap="none">
            <a:spAutoFit/>
          </a:bodyPr>
          <a:p>
            <a:r>
              <a:rPr lang="zh-CN" altLang="en-US" sz="4400" dirty="0">
                <a:solidFill>
                  <a:schemeClr val="bg1"/>
                </a:solidFill>
                <a:ea typeface="微软雅黑" panose="020B0503020204020204" pitchFamily="34" charset="-122"/>
              </a:rPr>
              <a:t>目录</a:t>
            </a:r>
            <a:endParaRPr lang="zh-CN" altLang="en-US" sz="4400" dirty="0">
              <a:solidFill>
                <a:schemeClr val="bg1"/>
              </a:solidFill>
              <a:ea typeface="微软雅黑" panose="020B0503020204020204" pitchFamily="34" charset="-122"/>
            </a:endParaRPr>
          </a:p>
        </p:txBody>
      </p:sp>
      <p:sp>
        <p:nvSpPr>
          <p:cNvPr id="8" name="文本框 7"/>
          <p:cNvSpPr txBox="1"/>
          <p:nvPr/>
        </p:nvSpPr>
        <p:spPr>
          <a:xfrm>
            <a:off x="7869555" y="5143500"/>
            <a:ext cx="2804160" cy="368300"/>
          </a:xfrm>
          <a:prstGeom prst="rect">
            <a:avLst/>
          </a:prstGeom>
          <a:noFill/>
        </p:spPr>
        <p:txBody>
          <a:bodyPr wrap="square" rtlCol="0">
            <a:spAutoFit/>
          </a:bodyPr>
          <a:p>
            <a:r>
              <a:rPr lang="zh-CN" altLang="en-US" sz="1800" b="1" dirty="0" smtClean="0">
                <a:latin typeface="微软雅黑" panose="020B0503020204020204" pitchFamily="34" charset="-122"/>
                <a:ea typeface="微软雅黑" panose="020B0503020204020204" pitchFamily="34" charset="-122"/>
              </a:rPr>
              <a:t>格式、编码、压缩与码流</a:t>
            </a:r>
            <a:endParaRPr lang="zh-CN" altLang="en-US" sz="1800" b="1" dirty="0" smtClean="0">
              <a:latin typeface="微软雅黑" panose="020B0503020204020204" pitchFamily="34" charset="-122"/>
              <a:ea typeface="微软雅黑" panose="020B0503020204020204" pitchFamily="34" charset="-122"/>
            </a:endParaRPr>
          </a:p>
        </p:txBody>
      </p:sp>
      <p:sp>
        <p:nvSpPr>
          <p:cNvPr id="9" name="文本框 8"/>
          <p:cNvSpPr txBox="1"/>
          <p:nvPr/>
        </p:nvSpPr>
        <p:spPr>
          <a:xfrm>
            <a:off x="7869555" y="6209030"/>
            <a:ext cx="2280285" cy="368300"/>
          </a:xfrm>
          <a:prstGeom prst="rect">
            <a:avLst/>
          </a:prstGeom>
          <a:noFill/>
        </p:spPr>
        <p:txBody>
          <a:bodyPr wrap="square" rtlCol="0">
            <a:spAutoFit/>
          </a:bodyPr>
          <a:p>
            <a:r>
              <a:rPr lang="zh-CN" altLang="en-US" sz="1800" b="1" dirty="0" smtClean="0">
                <a:latin typeface="微软雅黑" panose="020B0503020204020204" pitchFamily="34" charset="-122"/>
                <a:ea typeface="微软雅黑" panose="020B0503020204020204" pitchFamily="34" charset="-122"/>
              </a:rPr>
              <a:t>高宽容度视频</a:t>
            </a:r>
            <a:endParaRPr lang="zh-CN" altLang="en-US" sz="18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down)">
                                      <p:cBhvr>
                                        <p:cTn id="24" dur="500"/>
                                        <p:tgtEl>
                                          <p:spTgt spid="41"/>
                                        </p:tgtEl>
                                      </p:cBhvr>
                                    </p:animEffect>
                                  </p:childTnLst>
                                </p:cTn>
                              </p:par>
                            </p:childTnLst>
                          </p:cTn>
                        </p:par>
                        <p:par>
                          <p:cTn id="25" fill="hold">
                            <p:stCondLst>
                              <p:cond delay="2000"/>
                            </p:stCondLst>
                            <p:childTnLst>
                              <p:par>
                                <p:cTn id="26" presetID="2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childTnLst>
                                </p:cTn>
                              </p:par>
                            </p:childTnLst>
                          </p:cTn>
                        </p:par>
                        <p:par>
                          <p:cTn id="30" fill="hold">
                            <p:stCondLst>
                              <p:cond delay="2500"/>
                            </p:stCondLst>
                            <p:childTnLst>
                              <p:par>
                                <p:cTn id="31" presetID="12" presetClass="entr" presetSubtype="1"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p:tgtEl>
                                          <p:spTgt spid="44"/>
                                        </p:tgtEl>
                                        <p:attrNameLst>
                                          <p:attrName>ppt_y</p:attrName>
                                        </p:attrNameLst>
                                      </p:cBhvr>
                                      <p:tavLst>
                                        <p:tav tm="0">
                                          <p:val>
                                            <p:strVal val="#ppt_y-#ppt_h*1.125000"/>
                                          </p:val>
                                        </p:tav>
                                        <p:tav tm="100000">
                                          <p:val>
                                            <p:strVal val="#ppt_y"/>
                                          </p:val>
                                        </p:tav>
                                      </p:tavLst>
                                    </p:anim>
                                    <p:animEffect transition="in" filter="wipe(down)">
                                      <p:cBhvr>
                                        <p:cTn id="34" dur="500"/>
                                        <p:tgtEl>
                                          <p:spTgt spid="44"/>
                                        </p:tgtEl>
                                      </p:cBhvr>
                                    </p:animEffect>
                                  </p:childTnLst>
                                </p:cTn>
                              </p:par>
                            </p:childTnLst>
                          </p:cTn>
                        </p:par>
                        <p:par>
                          <p:cTn id="35" fill="hold">
                            <p:stCondLst>
                              <p:cond delay="3000"/>
                            </p:stCondLst>
                            <p:childTnLst>
                              <p:par>
                                <p:cTn id="36" presetID="1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down)">
                                      <p:cBhvr>
                                        <p:cTn id="39" dur="500"/>
                                        <p:tgtEl>
                                          <p:spTgt spid="10"/>
                                        </p:tgtEl>
                                      </p:cBhvr>
                                    </p:animEffect>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5"/>
                                        </p:tgtEl>
                                        <p:attrNameLst>
                                          <p:attrName>ppt_y</p:attrName>
                                        </p:attrNameLst>
                                      </p:cBhvr>
                                      <p:tavLst>
                                        <p:tav tm="0">
                                          <p:val>
                                            <p:strVal val="#ppt_y"/>
                                          </p:val>
                                        </p:tav>
                                        <p:tav tm="100000">
                                          <p:val>
                                            <p:strVal val="#ppt_y"/>
                                          </p:val>
                                        </p:tav>
                                      </p:tavLst>
                                    </p:anim>
                                    <p:anim calcmode="lin" valueType="num">
                                      <p:cBhvr>
                                        <p:cTn id="5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5"/>
                                        </p:tgtEl>
                                      </p:cBhvr>
                                    </p:animEffect>
                                  </p:childTnLst>
                                </p:cTn>
                              </p:par>
                            </p:childTnLst>
                          </p:cTn>
                        </p:par>
                        <p:par>
                          <p:cTn id="58" fill="hold">
                            <p:stCondLst>
                              <p:cond delay="5400"/>
                            </p:stCondLst>
                            <p:childTnLst>
                              <p:par>
                                <p:cTn id="59" presetID="23" presetClass="entr" presetSubtype="32"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strVal val="4*#ppt_w"/>
                                          </p:val>
                                        </p:tav>
                                        <p:tav tm="100000">
                                          <p:val>
                                            <p:strVal val="#ppt_w"/>
                                          </p:val>
                                        </p:tav>
                                      </p:tavLst>
                                    </p:anim>
                                    <p:anim calcmode="lin" valueType="num">
                                      <p:cBhvr>
                                        <p:cTn id="62"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39" grpId="0" bldLvl="0" animBg="1"/>
      <p:bldP spid="41" grpId="0"/>
      <p:bldP spid="42" grpId="0" bldLvl="0" animBg="1"/>
      <p:bldP spid="44" grpId="0"/>
      <p:bldP spid="10" grpId="0"/>
      <p:bldP spid="3" grpId="0" bldLvl="0" animBg="1"/>
      <p:bldP spid="4" grpId="0" bldLvl="0" animBg="1"/>
      <p:bldP spid="5" grpId="0" bldLvl="0" animBg="1"/>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116"/>
          <p:cNvSpPr/>
          <p:nvPr/>
        </p:nvSpPr>
        <p:spPr bwMode="auto">
          <a:xfrm>
            <a:off x="1328420" y="1887855"/>
            <a:ext cx="10661650" cy="3312160"/>
          </a:xfrm>
          <a:prstGeom prst="roundRect">
            <a:avLst/>
          </a:prstGeom>
          <a:solidFill>
            <a:schemeClr val="accent1"/>
          </a:solidFill>
          <a:ln w="9525">
            <a:noFill/>
            <a:round/>
          </a:ln>
        </p:spPr>
        <p:txBody>
          <a:bodyPr vert="horz" wrap="square" lIns="128580" tIns="64290" rIns="128580" bIns="64290" numCol="1" rtlCol="0" anchor="ctr" anchorCtr="0" compatLnSpc="1"/>
          <a:lstStyle/>
          <a:p>
            <a:r>
              <a:rPr lang="zh-CN" altLang="en-US" sz="2000" b="1" dirty="0">
                <a:solidFill>
                  <a:schemeClr val="bg1"/>
                </a:solidFill>
                <a:latin typeface="黑体" panose="02010609060101010101" pitchFamily="49" charset="-122"/>
                <a:ea typeface="黑体" panose="02010609060101010101" pitchFamily="49" charset="-122"/>
              </a:rPr>
              <a:t>视频技术在影视剧制作中的重要性并不是唯一重要的，但是如果错误的选择了某些技术，比如格式编码，那么足以毁掉精心制作的影视剧作品。那么本章内容就从近期流行开的视频拍摄器材--微单相机和准专业电影机入手，详解这些器材中的视频技术选项。</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40" name="文本框 39"/>
          <p:cNvSpPr txBox="1"/>
          <p:nvPr/>
        </p:nvSpPr>
        <p:spPr>
          <a:xfrm>
            <a:off x="880973" y="267892"/>
            <a:ext cx="1219200" cy="368935"/>
          </a:xfrm>
          <a:prstGeom prst="rect">
            <a:avLst/>
          </a:prstGeom>
          <a:noFill/>
        </p:spPr>
        <p:txBody>
          <a:bodyPr wrap="none" lIns="0" tIns="0" rIns="0" bIns="0" rtlCol="0">
            <a:spAutoFit/>
          </a:bodyPr>
          <a:p>
            <a:pPr algn="l" defTabSz="964565"/>
            <a:r>
              <a:rPr lang="zh-CN" altLang="en-US" sz="2400" b="1"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视频技术</a:t>
            </a:r>
            <a:endParaRPr lang="zh-CN" altLang="en-US" sz="2400" b="1"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5648" y="2937360"/>
              <a:ext cx="1297759" cy="1044453"/>
            </a:xfrm>
            <a:prstGeom prst="rect">
              <a:avLst/>
            </a:prstGeom>
            <a:noFill/>
          </p:spPr>
          <p:txBody>
            <a:bodyPr wrap="square" rtlCol="0">
              <a:spAutoFit/>
            </a:bodyPr>
            <a:lstStyle/>
            <a:p>
              <a:pPr algn="ctr"/>
              <a:r>
                <a:rPr lang="en-US" altLang="zh-CN" sz="6185" spc="844" dirty="0">
                  <a:solidFill>
                    <a:schemeClr val="bg1"/>
                  </a:solidFill>
                  <a:latin typeface="Agency FB" panose="020B0503020202020204" pitchFamily="34" charset="0"/>
                  <a:ea typeface="微软雅黑" panose="020B0503020204020204" pitchFamily="34" charset="-122"/>
                </a:rPr>
                <a:t>01</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291682" y="3832374"/>
              <a:ext cx="1326044" cy="368345"/>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视频分辨率</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778000" cy="307340"/>
          </a:xfrm>
          <a:prstGeom prst="rect">
            <a:avLst/>
          </a:prstGeom>
          <a:noFill/>
        </p:spPr>
        <p:txBody>
          <a:bodyPr wrap="none" lIns="0" tIns="0" rIns="0" bIns="0" rtlCol="0">
            <a:spAutoFit/>
          </a:bodyPr>
          <a:lstStyle/>
          <a:p>
            <a:pPr algn="l" defTabSz="964565"/>
            <a:r>
              <a:rPr lang="zh-CN" altLang="en-US" sz="2000" dirty="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一</a:t>
            </a:r>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、视频分辨率</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sp>
        <p:nvSpPr>
          <p:cNvPr id="2" name="文本框 1"/>
          <p:cNvSpPr txBox="1"/>
          <p:nvPr/>
        </p:nvSpPr>
        <p:spPr>
          <a:xfrm>
            <a:off x="1244600" y="736600"/>
            <a:ext cx="10434955" cy="5077460"/>
          </a:xfrm>
          <a:prstGeom prst="rect">
            <a:avLst/>
          </a:prstGeom>
          <a:noFill/>
        </p:spPr>
        <p:txBody>
          <a:bodyPr wrap="square" rtlCol="0">
            <a:spAutoFit/>
          </a:bodyPr>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我们在生活中经常看到1920*1080、1080i、1080p、4K、MP等用来表示视频的分辨率，如此多的称呼导致大家难以理解有何区别。所以再次有必要详细梳理一下这些数字及字母的意义。</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首先视频是有长宽比例的，比如上文提到的1920*1080除了具体指视频文件的长边像素为1920，短边像素为1080外，1920*1080这种最常见的视频分辨率的长宽比为16:9。这种视频比例是网络视频、电视节目等中最常见也是最流行的。以往还有4:3的比例，但是如今几乎再难见到。在电影制作中会有更加宽广的比例，比如常见的2.35:1，它的长宽比会比16:9更加夸张。还有些电影制作过程中会使用变形宽荧幕镜头，这种电影镜头虽然会使用常见长宽比比如16:9的传感器或者胶片进行拍摄，但是它在成像的过程中会在横向宽度上压缩画面，在后期制作的过程中为了正常播放被压缩的画面，需要横向扩展这种视频画面。所以有些电影虽然用了普通长款比来拍摄，但是最终的制作成品中比例会被还原成2.35:1。而有些入门级的电影机比如BMPCC 4K它的4K升格模式下则会直接拍摄2.4:1的4K视频文件。那么我们在拍摄视频与制作视频的过程中，就需要先了解制作目标、投放平台以及所摄制器材，针对性的选择拍摄比例和输出比例，使制作出的影视剧作品拥有适合播放平台的长宽比。</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1080p中的1080指的是视频像素的总行数，例如：720p指视频有720行像素，1080p指的是视频总共有1080行像素。而有些标注为4K的视频中“4K”表示视频有4000列的像素数，具体有3840列和4096列两种。那么4K的视频分辨率规格就有两种，第一种：3840*2160；第二种4096*2160。MP（MegaPixel）指百万像素，这种单位常出现在数码相机的像素总数标称中。在这里我们可以将其当作视频分辨率的总数来理解。比如1080P的分辨率为1920*1080，它的像素总数为2073600，也就是接近200万像素。4K规格中常见的3840*2160像素总数为8294400，接近830万像素。</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5" descr="10-1"/>
          <p:cNvPicPr>
            <a:picLocks noChangeAspect="1"/>
          </p:cNvPicPr>
          <p:nvPr/>
        </p:nvPicPr>
        <p:blipFill>
          <a:blip r:embed="rId1"/>
          <a:stretch>
            <a:fillRect/>
          </a:stretch>
        </p:blipFill>
        <p:spPr>
          <a:xfrm>
            <a:off x="4269105" y="736600"/>
            <a:ext cx="3979545" cy="2519045"/>
          </a:xfrm>
          <a:prstGeom prst="rect">
            <a:avLst/>
          </a:prstGeom>
        </p:spPr>
      </p:pic>
      <p:sp>
        <p:nvSpPr>
          <p:cNvPr id="33" name="文本框 32"/>
          <p:cNvSpPr txBox="1"/>
          <p:nvPr/>
        </p:nvSpPr>
        <p:spPr>
          <a:xfrm>
            <a:off x="880973" y="356220"/>
            <a:ext cx="1778000" cy="307340"/>
          </a:xfrm>
          <a:prstGeom prst="rect">
            <a:avLst/>
          </a:prstGeom>
          <a:noFill/>
        </p:spPr>
        <p:txBody>
          <a:bodyPr wrap="none" lIns="0" tIns="0" rIns="0" bIns="0" rtlCol="0">
            <a:spAutoFit/>
          </a:bodyPr>
          <a:p>
            <a:pPr defTabSz="964565"/>
            <a:r>
              <a:rPr lang="zh-CN" altLang="en-US" sz="2000" dirty="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一</a:t>
            </a:r>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、视频分辨率</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graphicFrame>
        <p:nvGraphicFramePr>
          <p:cNvPr id="4" name="表格 3"/>
          <p:cNvGraphicFramePr/>
          <p:nvPr/>
        </p:nvGraphicFramePr>
        <p:xfrm>
          <a:off x="2756535" y="42532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100" name="文本框 99"/>
          <p:cNvSpPr txBox="1"/>
          <p:nvPr/>
        </p:nvSpPr>
        <p:spPr>
          <a:xfrm>
            <a:off x="5325110" y="3328670"/>
            <a:ext cx="1868170" cy="252730"/>
          </a:xfrm>
          <a:prstGeom prst="rect">
            <a:avLst/>
          </a:prstGeom>
          <a:noFill/>
          <a:ln w="9525">
            <a:noFill/>
          </a:ln>
        </p:spPr>
        <p:txBody>
          <a:bodyPr wrap="square">
            <a:spAutoFit/>
          </a:bodyPr>
          <a:p>
            <a:pPr marL="0" indent="0"/>
            <a:r>
              <a:rPr lang="zh-CN" sz="1050" b="0">
                <a:ea typeface="宋体" panose="02010600030101010101" pitchFamily="2" charset="-122"/>
              </a:rPr>
              <a:t>图10-1-1 分辨率示意图</a:t>
            </a:r>
            <a:endParaRPr lang="zh-CN" altLang="en-US"/>
          </a:p>
        </p:txBody>
      </p:sp>
      <p:sp>
        <p:nvSpPr>
          <p:cNvPr id="7" name="文本框 6"/>
          <p:cNvSpPr txBox="1"/>
          <p:nvPr/>
        </p:nvSpPr>
        <p:spPr>
          <a:xfrm>
            <a:off x="956310" y="3581400"/>
            <a:ext cx="11202670" cy="521970"/>
          </a:xfrm>
          <a:prstGeom prst="rect">
            <a:avLst/>
          </a:prstGeom>
          <a:noFill/>
        </p:spPr>
        <p:txBody>
          <a:bodyPr wrap="square" rtlCol="0">
            <a:spAutoFit/>
          </a:bodyPr>
          <a:p>
            <a:pPr indent="457200" eaLnBrk="1" latinLnBrk="0" hangingPunct="1"/>
            <a:r>
              <a:rPr lang="zh-CN" altLang="en-US" sz="1400">
                <a:latin typeface="微软雅黑" panose="020B0503020204020204" pitchFamily="34" charset="-122"/>
                <a:ea typeface="微软雅黑" panose="020B0503020204020204" pitchFamily="34" charset="-122"/>
                <a:cs typeface="微软雅黑" panose="020B0503020204020204" pitchFamily="34" charset="-122"/>
              </a:rPr>
              <a:t>1080i和1080p的区别就在于后缀的字母“i”和“p”。“i”指隔行扫描（Interlaced）“p”指逐行扫描（Progressive）都是在显示设备表示运动图像的方法，隔行扫描方式是每一帧被分割为两场画面交替显示，逐行扫描方式是将每帧的所有画面从上向下依次显示。</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2" descr="10-2"/>
          <p:cNvPicPr>
            <a:picLocks noChangeAspect="1"/>
          </p:cNvPicPr>
          <p:nvPr/>
        </p:nvPicPr>
        <p:blipFill>
          <a:blip r:embed="rId2"/>
          <a:stretch>
            <a:fillRect/>
          </a:stretch>
        </p:blipFill>
        <p:spPr>
          <a:xfrm>
            <a:off x="4373245" y="4120515"/>
            <a:ext cx="3999865" cy="2671445"/>
          </a:xfrm>
          <a:prstGeom prst="rect">
            <a:avLst/>
          </a:prstGeom>
        </p:spPr>
      </p:pic>
      <p:sp>
        <p:nvSpPr>
          <p:cNvPr id="10" name="文本框 9"/>
          <p:cNvSpPr txBox="1"/>
          <p:nvPr/>
        </p:nvSpPr>
        <p:spPr>
          <a:xfrm>
            <a:off x="5048885" y="6873240"/>
            <a:ext cx="2676525" cy="245110"/>
          </a:xfrm>
          <a:prstGeom prst="rect">
            <a:avLst/>
          </a:prstGeom>
          <a:noFill/>
        </p:spPr>
        <p:txBody>
          <a:bodyPr wrap="square" rtlCol="0">
            <a:spAutoFit/>
          </a:bodyPr>
          <a:p>
            <a:pPr algn="ctr"/>
            <a:r>
              <a:rPr lang="zh-CN" altLang="en-US" sz="1000"/>
              <a:t>图10-1-3 隔行扫描示意图</a:t>
            </a:r>
            <a:endParaRPr lang="zh-CN" altLang="en-US" sz="1000"/>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880973" y="356220"/>
            <a:ext cx="1778000" cy="307340"/>
          </a:xfrm>
          <a:prstGeom prst="rect">
            <a:avLst/>
          </a:prstGeom>
          <a:noFill/>
        </p:spPr>
        <p:txBody>
          <a:bodyPr wrap="none" lIns="0" tIns="0" rIns="0" bIns="0" rtlCol="0">
            <a:spAutoFit/>
          </a:bodyPr>
          <a:p>
            <a:pPr defTabSz="964565"/>
            <a:r>
              <a:rPr lang="zh-CN" altLang="en-US" sz="2000" dirty="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一</a:t>
            </a:r>
            <a:r>
              <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rPr>
              <a:t>、视频分辨率</a:t>
            </a:r>
            <a:endParaRPr lang="zh-CN" altLang="en-US" sz="2000" dirty="0" smtClean="0">
              <a:solidFill>
                <a:schemeClr val="accent1"/>
              </a:solidFill>
              <a:latin typeface="Arial" panose="020B0604020202090204" pitchFamily="34" charset="0"/>
              <a:ea typeface="微软雅黑" panose="020B0503020204020204" pitchFamily="34" charset="-122"/>
              <a:cs typeface="+mn-ea"/>
              <a:sym typeface="Arial" panose="020B0604020202090204" pitchFamily="34" charset="0"/>
            </a:endParaRPr>
          </a:p>
        </p:txBody>
      </p:sp>
      <p:graphicFrame>
        <p:nvGraphicFramePr>
          <p:cNvPr id="4" name="表格 3"/>
          <p:cNvGraphicFramePr/>
          <p:nvPr/>
        </p:nvGraphicFramePr>
        <p:xfrm>
          <a:off x="2756535" y="42532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7" name="文本框 6"/>
          <p:cNvSpPr txBox="1"/>
          <p:nvPr/>
        </p:nvSpPr>
        <p:spPr>
          <a:xfrm>
            <a:off x="1028700" y="4624705"/>
            <a:ext cx="11202670" cy="1383665"/>
          </a:xfrm>
          <a:prstGeom prst="rect">
            <a:avLst/>
          </a:prstGeom>
          <a:noFill/>
        </p:spPr>
        <p:txBody>
          <a:bodyPr wrap="square" rtlCol="0">
            <a:spAutoFit/>
          </a:bodyPr>
          <a:p>
            <a:pPr indent="457200" eaLnBrk="1" latinLnBrk="0" hangingPunct="1"/>
            <a:r>
              <a:rPr lang="zh-CN" altLang="en-US" sz="1400">
                <a:latin typeface="微软雅黑" panose="020B0503020204020204" pitchFamily="34" charset="-122"/>
                <a:ea typeface="微软雅黑" panose="020B0503020204020204" pitchFamily="34" charset="-122"/>
                <a:cs typeface="微软雅黑" panose="020B0503020204020204" pitchFamily="34" charset="-122"/>
              </a:rPr>
              <a:t>隔行扫描每一帧被分割为两场，每一场包含了一帧中所有的奇数扫描行或者偶数扫描行，通常是先扫描奇数行得到第一场，然后扫描偶数行得到第二场。由于视觉暂留效应，人眼将会看到平滑的运动而不是闪动的半帧半帧的图像。但是这时会有几乎不会被注意到的闪烁出现，使得人眼容易疲劳。当屏幕的内容是横条纹时，这种闪烁特别容易被注意到。这种技术曾经主要用于传输信号带宽不够的情况。</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indent="457200" eaLnBrk="1" latinLnBrk="0" hangingPunct="1"/>
            <a:r>
              <a:rPr lang="zh-CN" altLang="en-US" sz="1400">
                <a:latin typeface="微软雅黑" panose="020B0503020204020204" pitchFamily="34" charset="-122"/>
                <a:ea typeface="微软雅黑" panose="020B0503020204020204" pitchFamily="34" charset="-122"/>
                <a:cs typeface="微软雅黑" panose="020B0503020204020204" pitchFamily="34" charset="-122"/>
              </a:rPr>
              <a:t>逐行扫描每次显示整个扫描帧，如果逐行扫描的帧率和隔行扫描的场率相同，人眼将看到比隔行扫描更平滑的图像，相对于隔行扫描来说闪烁较小。但是在实际应用中传输信号带宽充裕，隔行扫描难以觅其踪影。现在真正流行并占主导地位的是闪烁更少的逐行扫描，所以在制作影片的过程中选择逐行扫描是更加稳妥，也是画质更好的选择。</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3" descr="10-3"/>
          <p:cNvPicPr>
            <a:picLocks noChangeAspect="1"/>
          </p:cNvPicPr>
          <p:nvPr/>
        </p:nvPicPr>
        <p:blipFill>
          <a:blip r:embed="rId1"/>
          <a:stretch>
            <a:fillRect/>
          </a:stretch>
        </p:blipFill>
        <p:spPr>
          <a:xfrm>
            <a:off x="3836670" y="880110"/>
            <a:ext cx="4571365" cy="3052445"/>
          </a:xfrm>
          <a:prstGeom prst="rect">
            <a:avLst/>
          </a:prstGeom>
        </p:spPr>
      </p:pic>
      <p:sp>
        <p:nvSpPr>
          <p:cNvPr id="6" name="文本框 5"/>
          <p:cNvSpPr txBox="1"/>
          <p:nvPr/>
        </p:nvSpPr>
        <p:spPr>
          <a:xfrm>
            <a:off x="3909060" y="4000500"/>
            <a:ext cx="4612005" cy="252730"/>
          </a:xfrm>
          <a:prstGeom prst="rect">
            <a:avLst/>
          </a:prstGeom>
          <a:noFill/>
          <a:ln w="9525">
            <a:noFill/>
          </a:ln>
        </p:spPr>
        <p:txBody>
          <a:bodyPr wrap="square">
            <a:spAutoFit/>
          </a:bodyPr>
          <a:p>
            <a:pPr marL="0" indent="266700" algn="ctr"/>
            <a:r>
              <a:rPr lang="zh-CN" sz="1050" b="0">
                <a:ea typeface="宋体" panose="02010600030101010101" pitchFamily="2" charset="-122"/>
              </a:rPr>
              <a:t>图10-1-3 隔行扫描示意图</a:t>
            </a:r>
            <a:endParaRPr lang="zh-CN" altLang="en-US"/>
          </a:p>
        </p:txBody>
      </p:sp>
      <p:graphicFrame>
        <p:nvGraphicFramePr>
          <p:cNvPr id="9" name="表格 8"/>
          <p:cNvGraphicFramePr/>
          <p:nvPr/>
        </p:nvGraphicFramePr>
        <p:xfrm>
          <a:off x="3889375" y="337693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277103" y="2937360"/>
              <a:ext cx="1369776" cy="1044453"/>
            </a:xfrm>
            <a:prstGeom prst="rect">
              <a:avLst/>
            </a:prstGeom>
            <a:noFill/>
          </p:spPr>
          <p:txBody>
            <a:bodyPr wrap="square" rtlCol="0">
              <a:spAutoFit/>
            </a:bodyPr>
            <a:lstStyle/>
            <a:p>
              <a:pPr algn="ctr"/>
              <a:r>
                <a:rPr lang="en-US" altLang="zh-CN" sz="6185" spc="844" dirty="0" smtClean="0">
                  <a:solidFill>
                    <a:schemeClr val="bg1"/>
                  </a:solidFill>
                  <a:latin typeface="Agency FB" panose="020B0503020202020204" pitchFamily="34" charset="0"/>
                  <a:ea typeface="微软雅黑" panose="020B0503020204020204" pitchFamily="34" charset="-122"/>
                </a:rPr>
                <a:t>02</a:t>
              </a:r>
              <a:endParaRPr lang="zh-CN" altLang="en-US" sz="6185" spc="844" dirty="0">
                <a:solidFill>
                  <a:schemeClr val="bg1"/>
                </a:solidFill>
                <a:latin typeface="Agency FB" panose="020B0503020202020204" pitchFamily="34" charset="0"/>
                <a:ea typeface="微软雅黑" panose="020B0503020204020204" pitchFamily="34" charset="-122"/>
              </a:endParaRPr>
            </a:p>
          </p:txBody>
        </p:sp>
        <p:sp>
          <p:nvSpPr>
            <p:cNvPr id="49" name="文字1"/>
            <p:cNvSpPr txBox="1"/>
            <p:nvPr/>
          </p:nvSpPr>
          <p:spPr>
            <a:xfrm>
              <a:off x="5293605" y="3814902"/>
              <a:ext cx="1326044" cy="368345"/>
            </a:xfrm>
            <a:prstGeom prst="rect">
              <a:avLst/>
            </a:prstGeom>
            <a:noFill/>
          </p:spPr>
          <p:txBody>
            <a:bodyPr wrap="none" rtlCol="0">
              <a:spAutoFit/>
            </a:bodyPr>
            <a:lstStyle/>
            <a:p>
              <a:pPr algn="l"/>
              <a:r>
                <a:rPr lang="zh-CN" altLang="en-US" b="1" dirty="0" smtClean="0">
                  <a:solidFill>
                    <a:schemeClr val="bg1"/>
                  </a:solidFill>
                  <a:latin typeface="微软雅黑" panose="020B0503020204020204" pitchFamily="34" charset="-122"/>
                  <a:ea typeface="微软雅黑" panose="020B0503020204020204" pitchFamily="34" charset="-122"/>
                  <a:cs typeface="+mn-ea"/>
                  <a:sym typeface="+mn-lt"/>
                </a:rPr>
                <a:t>制式与帧率</a:t>
              </a:r>
              <a:endParaRPr lang="zh-CN" altLang="en-US" b="1" dirty="0" smtClean="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3" grpId="0" bldLvl="0" animBg="1"/>
          <p:bldP spid="4" grpId="0" bldLvl="0" animBg="1"/>
          <p:bldP spid="6" grpId="0" bldLvl="0" animBg="1"/>
          <p:bldP spid="7" grpId="0" bldLvl="0" animBg="1"/>
        </p:bldLst>
      </p:timing>
    </mc:Fallback>
  </mc:AlternateContent>
</p:sld>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5439</Words>
  <Application>WPS 演示</Application>
  <PresentationFormat>自定义</PresentationFormat>
  <Paragraphs>135</Paragraphs>
  <Slides>18</Slides>
  <Notes>22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18</vt:i4>
      </vt:variant>
    </vt:vector>
  </HeadingPairs>
  <TitlesOfParts>
    <vt:vector size="37" baseType="lpstr">
      <vt:lpstr>Arial</vt:lpstr>
      <vt:lpstr>方正书宋_GBK</vt:lpstr>
      <vt:lpstr>Wingdings</vt:lpstr>
      <vt:lpstr>Calibri</vt:lpstr>
      <vt:lpstr>Helvetica Neue</vt:lpstr>
      <vt:lpstr>宋体</vt:lpstr>
      <vt:lpstr>汉仪书宋二KW</vt:lpstr>
      <vt:lpstr>微软雅黑</vt:lpstr>
      <vt:lpstr>汉仪旗黑</vt:lpstr>
      <vt:lpstr>方正兰亭纤黑_GBK</vt:lpstr>
      <vt:lpstr>Agency FB</vt:lpstr>
      <vt:lpstr>黑体</vt:lpstr>
      <vt:lpstr>汉仪中黑KW</vt:lpstr>
      <vt:lpstr>苹方-简</vt:lpstr>
      <vt:lpstr>宋体</vt:lpstr>
      <vt:lpstr>Arial Unicode MS</vt:lpstr>
      <vt:lpstr>Calibri Light</vt:lpstr>
      <vt:lpstr>冬青黑体简体中文</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电影模板</dc:title>
  <dc:creator/>
  <cp:keywords>第一PPT模板网-WWW.1PPT.COM</cp:keywords>
  <cp:lastModifiedBy>liyang</cp:lastModifiedBy>
  <cp:revision>5</cp:revision>
  <dcterms:created xsi:type="dcterms:W3CDTF">2021-02-28T12:15:47Z</dcterms:created>
  <dcterms:modified xsi:type="dcterms:W3CDTF">2021-02-28T12:15:47Z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DE74BBFDD2214CF6B957BA9BF3D9E23F</vt:lpwstr>
  </property>
  <property fmtid="{D5CDD505-2E9C-101B-9397-08002B2CF9AE}" pid="3" name="KSOProductBuildVer">
    <vt:lpwstr>2052-3.1.1.4956</vt:lpwstr>
  </property>
</Properties>
</file>